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08" r:id="rId4"/>
    <p:sldId id="258" r:id="rId5"/>
    <p:sldId id="300" r:id="rId6"/>
    <p:sldId id="273" r:id="rId7"/>
    <p:sldId id="272" r:id="rId8"/>
    <p:sldId id="259" r:id="rId9"/>
    <p:sldId id="299" r:id="rId10"/>
    <p:sldId id="295" r:id="rId11"/>
    <p:sldId id="294" r:id="rId12"/>
    <p:sldId id="303" r:id="rId13"/>
    <p:sldId id="306" r:id="rId14"/>
    <p:sldId id="260" r:id="rId15"/>
    <p:sldId id="261" r:id="rId16"/>
    <p:sldId id="275" r:id="rId17"/>
    <p:sldId id="274" r:id="rId18"/>
    <p:sldId id="276" r:id="rId19"/>
    <p:sldId id="277" r:id="rId20"/>
    <p:sldId id="278" r:id="rId21"/>
    <p:sldId id="262" r:id="rId22"/>
    <p:sldId id="279" r:id="rId23"/>
    <p:sldId id="280" r:id="rId24"/>
    <p:sldId id="304" r:id="rId25"/>
    <p:sldId id="281" r:id="rId26"/>
    <p:sldId id="305" r:id="rId27"/>
    <p:sldId id="282" r:id="rId28"/>
    <p:sldId id="263" r:id="rId29"/>
    <p:sldId id="265" r:id="rId30"/>
    <p:sldId id="307" r:id="rId31"/>
    <p:sldId id="302" r:id="rId32"/>
    <p:sldId id="301" r:id="rId33"/>
    <p:sldId id="267" r:id="rId34"/>
    <p:sldId id="296" r:id="rId35"/>
    <p:sldId id="268" r:id="rId36"/>
    <p:sldId id="297" r:id="rId37"/>
    <p:sldId id="293" r:id="rId38"/>
    <p:sldId id="269" r:id="rId39"/>
    <p:sldId id="291" r:id="rId40"/>
    <p:sldId id="292" r:id="rId41"/>
    <p:sldId id="270" r:id="rId42"/>
    <p:sldId id="298" r:id="rId43"/>
    <p:sldId id="271" r:id="rId4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.d.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ematski slog 2 – poudarek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ematski slog 2 – poudarek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Brez sloga, mreža tabele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30" autoAdjust="0"/>
  </p:normalViewPr>
  <p:slideViewPr>
    <p:cSldViewPr>
      <p:cViewPr>
        <p:scale>
          <a:sx n="75" d="100"/>
          <a:sy n="75" d="100"/>
        </p:scale>
        <p:origin x="-166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4-05T15:05:06.456" idx="19">
    <p:pos x="1544" y="192"/>
    <p:text>Na splošno, ne samo parametrične
to bi lahko dal za 2 VIŠJE (ali vsaj za enega)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67.wmf"/><Relationship Id="rId3" Type="http://schemas.openxmlformats.org/officeDocument/2006/relationships/image" Target="../media/image43.wmf"/><Relationship Id="rId7" Type="http://schemas.openxmlformats.org/officeDocument/2006/relationships/image" Target="../media/image49.wmf"/><Relationship Id="rId12" Type="http://schemas.openxmlformats.org/officeDocument/2006/relationships/image" Target="../media/image66.wmf"/><Relationship Id="rId17" Type="http://schemas.openxmlformats.org/officeDocument/2006/relationships/image" Target="../media/image71.wmf"/><Relationship Id="rId2" Type="http://schemas.openxmlformats.org/officeDocument/2006/relationships/image" Target="../media/image42.wmf"/><Relationship Id="rId16" Type="http://schemas.openxmlformats.org/officeDocument/2006/relationships/image" Target="../media/image70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65.wmf"/><Relationship Id="rId5" Type="http://schemas.openxmlformats.org/officeDocument/2006/relationships/image" Target="../media/image45.wmf"/><Relationship Id="rId15" Type="http://schemas.openxmlformats.org/officeDocument/2006/relationships/image" Target="../media/image69.wmf"/><Relationship Id="rId10" Type="http://schemas.openxmlformats.org/officeDocument/2006/relationships/image" Target="../media/image52.wmf"/><Relationship Id="rId4" Type="http://schemas.openxmlformats.org/officeDocument/2006/relationships/image" Target="../media/image44.wmf"/><Relationship Id="rId9" Type="http://schemas.openxmlformats.org/officeDocument/2006/relationships/image" Target="../media/image51.wmf"/><Relationship Id="rId14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grada datum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62A33-A83F-444E-BF7D-ED050B55DC01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1F3CB-AE75-4BF4-8643-D7BE9D1A6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43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grada datum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92674-9C84-4C4D-9CB5-3C20920ADF4B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4" name="Ograd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grada opomb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6" name="Ograda no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grad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DCD1-5C08-48D1-B444-9866BAE2A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4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Temperature </a:t>
            </a:r>
            <a:r>
              <a:rPr lang="sl-SI" dirty="0" err="1" smtClean="0"/>
              <a:t>and</a:t>
            </a:r>
            <a:r>
              <a:rPr lang="sl-SI" dirty="0" smtClean="0"/>
              <a:t> </a:t>
            </a:r>
            <a:r>
              <a:rPr lang="sl-SI" dirty="0" err="1" smtClean="0"/>
              <a:t>boundary</a:t>
            </a:r>
            <a:r>
              <a:rPr lang="sl-SI" dirty="0" smtClean="0"/>
              <a:t> </a:t>
            </a:r>
            <a:r>
              <a:rPr lang="sl-SI" dirty="0" err="1" smtClean="0"/>
              <a:t>conditions</a:t>
            </a:r>
            <a:r>
              <a:rPr lang="sl-SI" dirty="0" smtClean="0"/>
              <a:t> are </a:t>
            </a:r>
            <a:r>
              <a:rPr lang="sl-SI" dirty="0" err="1" smtClean="0"/>
              <a:t>assumed</a:t>
            </a:r>
            <a:r>
              <a:rPr lang="sl-SI" dirty="0" smtClean="0"/>
              <a:t> as time </a:t>
            </a:r>
            <a:r>
              <a:rPr lang="sl-SI" dirty="0" err="1" smtClean="0"/>
              <a:t>dependant</a:t>
            </a:r>
            <a:r>
              <a:rPr lang="sl-SI" dirty="0" smtClean="0"/>
              <a:t> </a:t>
            </a:r>
            <a:r>
              <a:rPr lang="sl-SI" dirty="0" err="1" smtClean="0"/>
              <a:t>based</a:t>
            </a:r>
            <a:r>
              <a:rPr lang="sl-SI" dirty="0" smtClean="0"/>
              <a:t> on </a:t>
            </a:r>
            <a:r>
              <a:rPr lang="sl-SI" dirty="0" err="1" smtClean="0"/>
              <a:t>constant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speed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and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position</a:t>
            </a:r>
            <a:r>
              <a:rPr lang="sl-SI" baseline="0" dirty="0" smtClean="0"/>
              <a:t> </a:t>
            </a:r>
            <a:r>
              <a:rPr lang="sl-SI" baseline="0" dirty="0" err="1" smtClean="0"/>
              <a:t>of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slice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7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sz="1400" dirty="0" err="1" smtClean="0"/>
              <a:t>The</a:t>
            </a:r>
            <a:r>
              <a:rPr lang="sl-SI" sz="1400" dirty="0" smtClean="0"/>
              <a:t> </a:t>
            </a:r>
            <a:r>
              <a:rPr lang="sl-SI" sz="1400" dirty="0" err="1" smtClean="0"/>
              <a:t>boundary</a:t>
            </a:r>
            <a:r>
              <a:rPr lang="sl-SI" sz="1400" dirty="0" smtClean="0"/>
              <a:t> temperature </a:t>
            </a:r>
            <a:r>
              <a:rPr lang="sl-SI" sz="1400" dirty="0" err="1" smtClean="0"/>
              <a:t>of</a:t>
            </a:r>
            <a:r>
              <a:rPr lang="sl-SI" sz="1400" dirty="0" smtClean="0"/>
              <a:t> </a:t>
            </a:r>
            <a:r>
              <a:rPr lang="sl-SI" sz="1400" dirty="0" err="1" smtClean="0"/>
              <a:t>the</a:t>
            </a:r>
            <a:r>
              <a:rPr lang="sl-SI" sz="1400" dirty="0" smtClean="0"/>
              <a:t> </a:t>
            </a:r>
            <a:r>
              <a:rPr lang="sl-SI" sz="1400" dirty="0" err="1" smtClean="0"/>
              <a:t>slice</a:t>
            </a:r>
            <a:r>
              <a:rPr lang="sl-SI" sz="1400" dirty="0" smtClean="0"/>
              <a:t> is </a:t>
            </a:r>
            <a:r>
              <a:rPr lang="sl-SI" sz="1400" dirty="0" err="1" smtClean="0"/>
              <a:t>defined</a:t>
            </a:r>
            <a:r>
              <a:rPr lang="sl-SI" sz="1400" dirty="0" smtClean="0"/>
              <a:t> </a:t>
            </a:r>
            <a:r>
              <a:rPr lang="sl-SI" sz="1400" dirty="0" err="1" smtClean="0"/>
              <a:t>by</a:t>
            </a:r>
            <a:r>
              <a:rPr lang="sl-SI" sz="1400" dirty="0" smtClean="0"/>
              <a:t> </a:t>
            </a:r>
            <a:r>
              <a:rPr lang="sl-SI" sz="1400" dirty="0" err="1" smtClean="0"/>
              <a:t>Heat</a:t>
            </a:r>
            <a:r>
              <a:rPr lang="sl-SI" sz="1400" dirty="0" smtClean="0"/>
              <a:t> </a:t>
            </a:r>
            <a:r>
              <a:rPr lang="sl-SI" sz="1400" dirty="0" err="1" smtClean="0"/>
              <a:t>tansfer</a:t>
            </a:r>
            <a:r>
              <a:rPr lang="sl-SI" sz="1400" dirty="0" smtClean="0"/>
              <a:t> </a:t>
            </a:r>
            <a:r>
              <a:rPr lang="sl-SI" sz="1400" dirty="0" err="1" smtClean="0"/>
              <a:t>coefficient</a:t>
            </a:r>
            <a:r>
              <a:rPr lang="sl-SI" sz="1400" dirty="0" smtClean="0"/>
              <a:t> </a:t>
            </a:r>
            <a:r>
              <a:rPr lang="sl-SI" sz="1400" dirty="0" err="1" smtClean="0"/>
              <a:t>and</a:t>
            </a:r>
            <a:r>
              <a:rPr lang="sl-SI" sz="1400" dirty="0" smtClean="0"/>
              <a:t> temperature </a:t>
            </a:r>
            <a:r>
              <a:rPr lang="sl-SI" sz="1400" dirty="0" err="1" smtClean="0"/>
              <a:t>of</a:t>
            </a:r>
            <a:r>
              <a:rPr lang="sl-SI" sz="1400" dirty="0" smtClean="0"/>
              <a:t> </a:t>
            </a:r>
            <a:r>
              <a:rPr lang="sl-SI" sz="1400" dirty="0" err="1" smtClean="0"/>
              <a:t>cooling</a:t>
            </a:r>
            <a:r>
              <a:rPr lang="sl-SI" sz="1400" dirty="0" smtClean="0"/>
              <a:t> </a:t>
            </a:r>
            <a:r>
              <a:rPr lang="sl-SI" sz="1400" dirty="0" err="1" smtClean="0"/>
              <a:t>fluid</a:t>
            </a:r>
            <a:endParaRPr lang="sl-SI" sz="1400" dirty="0" smtClean="0"/>
          </a:p>
          <a:p>
            <a:r>
              <a:rPr lang="sl-SI" sz="1400" dirty="0" err="1" smtClean="0"/>
              <a:t>The</a:t>
            </a:r>
            <a:r>
              <a:rPr lang="sl-SI" sz="1400" dirty="0" smtClean="0"/>
              <a:t> </a:t>
            </a:r>
            <a:r>
              <a:rPr lang="sl-SI" sz="1400" dirty="0" err="1" smtClean="0"/>
              <a:t>energy</a:t>
            </a:r>
            <a:r>
              <a:rPr lang="sl-SI" sz="1400" dirty="0" smtClean="0"/>
              <a:t> </a:t>
            </a:r>
            <a:r>
              <a:rPr lang="sl-SI" sz="1400" dirty="0" err="1" smtClean="0"/>
              <a:t>ballance</a:t>
            </a:r>
            <a:r>
              <a:rPr lang="sl-SI" sz="1400" baseline="0" dirty="0" smtClean="0"/>
              <a:t> is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5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86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dirty="0" smtClean="0"/>
              <a:t>Fundamentals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r>
              <a:rPr lang="sl-SI" dirty="0" smtClean="0"/>
              <a:t>. Str. 7-11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4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Fundamentals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r>
              <a:rPr lang="sl-SI" dirty="0" smtClean="0"/>
              <a:t>. Str. 3-5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3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Fundamentals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r>
              <a:rPr lang="sl-SI" dirty="0" smtClean="0"/>
              <a:t>. </a:t>
            </a:r>
            <a:r>
              <a:rPr lang="sl-SI" dirty="0" err="1" smtClean="0"/>
              <a:t>Str.12</a:t>
            </a:r>
            <a:r>
              <a:rPr lang="sl-SI" dirty="0" smtClean="0"/>
              <a:t>-14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3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08-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 s str. 25</a:t>
            </a:r>
          </a:p>
          <a:p>
            <a:r>
              <a:rPr lang="sl-SI" dirty="0" err="1" smtClean="0"/>
              <a:t>Supervised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r>
              <a:rPr lang="sl-SI" dirty="0" smtClean="0"/>
              <a:t> is </a:t>
            </a:r>
            <a:r>
              <a:rPr lang="sl-SI" dirty="0" err="1" smtClean="0"/>
              <a:t>based</a:t>
            </a:r>
            <a:r>
              <a:rPr lang="sl-SI" dirty="0" smtClean="0"/>
              <a:t> on </a:t>
            </a:r>
            <a:r>
              <a:rPr lang="sl-SI" dirty="0" err="1" smtClean="0"/>
              <a:t>input</a:t>
            </a:r>
            <a:r>
              <a:rPr lang="sl-SI" dirty="0" smtClean="0"/>
              <a:t> </a:t>
            </a:r>
            <a:r>
              <a:rPr lang="sl-SI" dirty="0" err="1" smtClean="0"/>
              <a:t>and</a:t>
            </a:r>
            <a:r>
              <a:rPr lang="sl-SI" dirty="0" smtClean="0"/>
              <a:t> </a:t>
            </a:r>
            <a:r>
              <a:rPr lang="sl-SI" dirty="0" err="1" smtClean="0"/>
              <a:t>output</a:t>
            </a:r>
            <a:r>
              <a:rPr lang="sl-SI" dirty="0" smtClean="0"/>
              <a:t> </a:t>
            </a:r>
            <a:r>
              <a:rPr lang="sl-SI" dirty="0" err="1" smtClean="0"/>
              <a:t>data</a:t>
            </a:r>
            <a:r>
              <a:rPr lang="sl-SI" dirty="0" smtClean="0"/>
              <a:t>. </a:t>
            </a:r>
            <a:r>
              <a:rPr lang="sl-SI" dirty="0" err="1" smtClean="0"/>
              <a:t>Learning</a:t>
            </a:r>
            <a:r>
              <a:rPr lang="sl-SI" dirty="0" smtClean="0"/>
              <a:t> </a:t>
            </a:r>
            <a:r>
              <a:rPr lang="sl-SI" dirty="0" err="1" smtClean="0"/>
              <a:t>process</a:t>
            </a:r>
            <a:r>
              <a:rPr lang="sl-SI" dirty="0" smtClean="0"/>
              <a:t> is </a:t>
            </a:r>
            <a:r>
              <a:rPr lang="sl-SI" dirty="0" err="1" smtClean="0"/>
              <a:t>based</a:t>
            </a:r>
            <a:r>
              <a:rPr lang="sl-SI" dirty="0" smtClean="0"/>
              <a:t> on </a:t>
            </a:r>
            <a:r>
              <a:rPr lang="sl-SI" dirty="0" err="1" smtClean="0"/>
              <a:t>comaparison</a:t>
            </a:r>
            <a:r>
              <a:rPr lang="sl-SI" dirty="0" smtClean="0"/>
              <a:t> on</a:t>
            </a:r>
          </a:p>
          <a:p>
            <a:endParaRPr lang="sl-SI" dirty="0" smtClean="0"/>
          </a:p>
          <a:p>
            <a:r>
              <a:rPr lang="sl-SI" dirty="0" err="1" smtClean="0"/>
              <a:t>Unsupervised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r>
              <a:rPr lang="sl-SI" dirty="0" smtClean="0"/>
              <a:t> is </a:t>
            </a:r>
            <a:r>
              <a:rPr lang="sl-SI" dirty="0" err="1" smtClean="0"/>
              <a:t>based</a:t>
            </a:r>
            <a:r>
              <a:rPr lang="sl-SI" dirty="0" smtClean="0"/>
              <a:t> on </a:t>
            </a:r>
            <a:r>
              <a:rPr lang="sl-SI" dirty="0" err="1" smtClean="0"/>
              <a:t>input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data</a:t>
            </a:r>
            <a:r>
              <a:rPr lang="sl-SI" baseline="0" dirty="0" smtClean="0"/>
              <a:t>. 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system</a:t>
            </a:r>
            <a:r>
              <a:rPr lang="sl-SI" baseline="0" dirty="0" smtClean="0"/>
              <a:t> </a:t>
            </a:r>
            <a:r>
              <a:rPr lang="sl-SI" baseline="0" dirty="0" err="1" smtClean="0"/>
              <a:t>learns</a:t>
            </a:r>
            <a:r>
              <a:rPr lang="sl-SI" baseline="0" dirty="0" smtClean="0"/>
              <a:t> on </a:t>
            </a:r>
            <a:r>
              <a:rPr lang="sl-SI" baseline="0" dirty="0" err="1" smtClean="0"/>
              <a:t>its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own</a:t>
            </a:r>
            <a:r>
              <a:rPr lang="sl-SI" baseline="0" dirty="0" smtClean="0"/>
              <a:t>, </a:t>
            </a:r>
            <a:r>
              <a:rPr lang="sl-SI" baseline="0" dirty="0" err="1" smtClean="0"/>
              <a:t>by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discovering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structural</a:t>
            </a:r>
            <a:r>
              <a:rPr lang="sl-SI" baseline="0" dirty="0" smtClean="0"/>
              <a:t> </a:t>
            </a:r>
            <a:r>
              <a:rPr lang="sl-SI" baseline="0" dirty="0" err="1" smtClean="0"/>
              <a:t>features</a:t>
            </a:r>
            <a:r>
              <a:rPr lang="sl-SI" baseline="0" dirty="0" smtClean="0"/>
              <a:t> in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inputs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patterns</a:t>
            </a:r>
            <a:r>
              <a:rPr lang="sl-SI" baseline="0" smtClean="0"/>
              <a:t>.</a:t>
            </a:r>
            <a:endParaRPr lang="sl-SI" dirty="0" smtClean="0"/>
          </a:p>
          <a:p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3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Fundamentals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r>
              <a:rPr lang="sl-SI" dirty="0" smtClean="0"/>
              <a:t>. Str. 17-19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64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80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0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0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19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00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0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2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9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64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1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78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4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8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3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92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71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5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 smtClean="0"/>
              <a:t>Conclusion</a:t>
            </a:r>
            <a:r>
              <a:rPr lang="sl-SI" dirty="0" smtClean="0"/>
              <a:t> in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article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08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grad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 smtClean="0"/>
              <a:t>Conclusion</a:t>
            </a:r>
            <a:r>
              <a:rPr lang="sl-SI" dirty="0" smtClean="0"/>
              <a:t> in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article</a:t>
            </a:r>
            <a:endParaRPr lang="en-US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9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9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1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8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5DCD1-5C08-48D1-B444-9866BAE2AC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BD7D31-5FA6-45C8-815E-1E8E5262D5FE}" type="datetimeFigureOut">
              <a:rPr lang="en-US" smtClean="0"/>
              <a:t>4/23/2012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584700-99A4-4C64-8381-60B3628DE6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wmf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6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16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49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47.wmf"/><Relationship Id="rId25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29" Type="http://schemas.openxmlformats.org/officeDocument/2006/relationships/image" Target="../media/image53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4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23" Type="http://schemas.openxmlformats.org/officeDocument/2006/relationships/image" Target="../media/image50.wmf"/><Relationship Id="rId28" Type="http://schemas.openxmlformats.org/officeDocument/2006/relationships/oleObject" Target="../embeddings/oleObject29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48.wmf"/><Relationship Id="rId31" Type="http://schemas.openxmlformats.org/officeDocument/2006/relationships/image" Target="../media/image5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52.wmf"/><Relationship Id="rId30" Type="http://schemas.openxmlformats.org/officeDocument/2006/relationships/oleObject" Target="../embeddings/oleObject3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59.wmf"/><Relationship Id="rId18" Type="http://schemas.openxmlformats.org/officeDocument/2006/relationships/oleObject" Target="../embeddings/oleObject38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63.wmf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20" Type="http://schemas.openxmlformats.org/officeDocument/2006/relationships/oleObject" Target="../embeddings/oleObject3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60.wmf"/><Relationship Id="rId23" Type="http://schemas.openxmlformats.org/officeDocument/2006/relationships/image" Target="../media/image64.wmf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62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36.bin"/><Relationship Id="rId22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2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51.wmf"/><Relationship Id="rId34" Type="http://schemas.openxmlformats.org/officeDocument/2006/relationships/oleObject" Target="../embeddings/oleObject56.bin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49.wmf"/><Relationship Id="rId25" Type="http://schemas.openxmlformats.org/officeDocument/2006/relationships/image" Target="../media/image65.wmf"/><Relationship Id="rId33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49.bin"/><Relationship Id="rId29" Type="http://schemas.openxmlformats.org/officeDocument/2006/relationships/image" Target="../media/image67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44.wmf"/><Relationship Id="rId24" Type="http://schemas.openxmlformats.org/officeDocument/2006/relationships/oleObject" Target="../embeddings/oleObject51.bin"/><Relationship Id="rId32" Type="http://schemas.openxmlformats.org/officeDocument/2006/relationships/oleObject" Target="../embeddings/oleObject55.bin"/><Relationship Id="rId37" Type="http://schemas.openxmlformats.org/officeDocument/2006/relationships/image" Target="../media/image71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23" Type="http://schemas.openxmlformats.org/officeDocument/2006/relationships/image" Target="../media/image52.wmf"/><Relationship Id="rId28" Type="http://schemas.openxmlformats.org/officeDocument/2006/relationships/oleObject" Target="../embeddings/oleObject53.bin"/><Relationship Id="rId36" Type="http://schemas.openxmlformats.org/officeDocument/2006/relationships/oleObject" Target="../embeddings/oleObject57.bin"/><Relationship Id="rId10" Type="http://schemas.openxmlformats.org/officeDocument/2006/relationships/oleObject" Target="../embeddings/oleObject44.bin"/><Relationship Id="rId19" Type="http://schemas.openxmlformats.org/officeDocument/2006/relationships/image" Target="../media/image50.wmf"/><Relationship Id="rId31" Type="http://schemas.openxmlformats.org/officeDocument/2006/relationships/image" Target="../media/image68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46.bin"/><Relationship Id="rId22" Type="http://schemas.openxmlformats.org/officeDocument/2006/relationships/oleObject" Target="../embeddings/oleObject50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54.bin"/><Relationship Id="rId35" Type="http://schemas.openxmlformats.org/officeDocument/2006/relationships/image" Target="../media/image7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76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6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85.wmf"/><Relationship Id="rId18" Type="http://schemas.openxmlformats.org/officeDocument/2006/relationships/oleObject" Target="../embeddings/oleObject7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88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6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763688" y="4365104"/>
            <a:ext cx="5637010" cy="576064"/>
          </a:xfrm>
        </p:spPr>
        <p:txBody>
          <a:bodyPr/>
          <a:lstStyle/>
          <a:p>
            <a:pPr algn="ctr"/>
            <a:r>
              <a:rPr lang="sl-SI" dirty="0" smtClean="0"/>
              <a:t>Tadej Kodelja</a:t>
            </a:r>
            <a:endParaRPr lang="en-US" dirty="0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79512" y="1268760"/>
            <a:ext cx="8712968" cy="230425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/>
              <a:t>Thermo Mechanical Modeling of Continuous Casting with Artificial Neural Network</a:t>
            </a:r>
            <a:endParaRPr lang="en-US" sz="4000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3314720" y="50851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COBIK, Solkan, </a:t>
            </a:r>
            <a:r>
              <a:rPr lang="sl-SI" dirty="0" err="1" smtClean="0"/>
              <a:t>Slovenia</a:t>
            </a:r>
            <a:endParaRPr lang="en-US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3203848" y="574541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err="1" smtClean="0"/>
              <a:t>Supervisor</a:t>
            </a:r>
            <a:endParaRPr lang="sl-SI" dirty="0" smtClean="0"/>
          </a:p>
          <a:p>
            <a:pPr algn="ctr"/>
            <a:r>
              <a:rPr lang="sl-SI" dirty="0" smtClean="0"/>
              <a:t>Prof.dr. B </a:t>
            </a:r>
            <a:r>
              <a:rPr lang="sl-SI" dirty="0" err="1" smtClean="0"/>
              <a:t>Šarler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Slice Model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Slice traveling schematics in the billet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Fast calculation time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x</a:t>
            </a:r>
            <a:r>
              <a:rPr lang="en-US" dirty="0" smtClean="0"/>
              <a:t>-y cross sectional slide is moving from top horizontal to bottom vertical position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Temperature and boundary condition are assumed as time dependent</a:t>
            </a:r>
            <a:endParaRPr lang="en-US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78" y="3501008"/>
            <a:ext cx="503188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Macroscopic Transport Model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525658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sl-SI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Governing equations</a:t>
            </a:r>
          </a:p>
          <a:p>
            <a:pPr lvl="1">
              <a:buFont typeface="Arial" pitchFamily="34" charset="0"/>
              <a:buChar char="•"/>
            </a:pPr>
            <a:r>
              <a:rPr lang="sl-SI" dirty="0" err="1" smtClean="0"/>
              <a:t>Enthalpy</a:t>
            </a:r>
            <a:r>
              <a:rPr lang="sl-SI" dirty="0" smtClean="0"/>
              <a:t> transport</a:t>
            </a: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sl-SI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Mixture and phase enthalpies</a:t>
            </a:r>
          </a:p>
          <a:p>
            <a:pPr lvl="1">
              <a:buFont typeface="Arial" pitchFamily="34" charset="0"/>
              <a:buChar char="•"/>
            </a:pPr>
            <a:endParaRPr lang="sl-SI" dirty="0" smtClean="0"/>
          </a:p>
          <a:p>
            <a:pPr lvl="1">
              <a:buFont typeface="Arial" pitchFamily="34" charset="0"/>
              <a:buChar char="•"/>
            </a:pPr>
            <a:endParaRPr lang="sl-SI" dirty="0"/>
          </a:p>
          <a:p>
            <a:pPr lvl="1">
              <a:buFont typeface="Arial" pitchFamily="34" charset="0"/>
              <a:buChar char="•"/>
            </a:pPr>
            <a:endParaRPr lang="sl-SI" dirty="0" smtClean="0"/>
          </a:p>
          <a:p>
            <a:pPr lvl="1">
              <a:buFont typeface="Arial" pitchFamily="34" charset="0"/>
              <a:buChar char="•"/>
            </a:pPr>
            <a:endParaRPr lang="sl-SI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Solved based on initial and boundary conditions that relate the enthalpy transport with the process parameters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837"/>
              </p:ext>
            </p:extLst>
          </p:nvPr>
        </p:nvGraphicFramePr>
        <p:xfrm>
          <a:off x="2051720" y="2708920"/>
          <a:ext cx="2024894" cy="64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7" name="Equation" r:id="rId4" imgW="1143000" imgH="368300" progId="Equation.DSMT4">
                  <p:embed/>
                </p:oleObj>
              </mc:Choice>
              <mc:Fallback>
                <p:oleObj name="Equation" r:id="rId4" imgW="11430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708920"/>
                        <a:ext cx="2024894" cy="6468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84259"/>
              </p:ext>
            </p:extLst>
          </p:nvPr>
        </p:nvGraphicFramePr>
        <p:xfrm>
          <a:off x="2051720" y="4077072"/>
          <a:ext cx="17303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8" name="Equation" r:id="rId6" imgW="888840" imgH="203040" progId="Equation.DSMT4">
                  <p:embed/>
                </p:oleObj>
              </mc:Choice>
              <mc:Fallback>
                <p:oleObj name="Equation" r:id="rId6" imgW="88884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077072"/>
                        <a:ext cx="1730375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Slika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28800"/>
            <a:ext cx="3501520" cy="2149371"/>
          </a:xfrm>
          <a:prstGeom prst="rect">
            <a:avLst/>
          </a:prstGeom>
        </p:spPr>
      </p:pic>
      <p:sp>
        <p:nvSpPr>
          <p:cNvPr id="7" name="Rectangle 17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Predm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18057"/>
              </p:ext>
            </p:extLst>
          </p:nvPr>
        </p:nvGraphicFramePr>
        <p:xfrm>
          <a:off x="2051720" y="4571860"/>
          <a:ext cx="3087402" cy="476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9" name="Equation" r:id="rId9" imgW="1587500" imgH="241300" progId="Equation.DSMT4">
                  <p:embed/>
                </p:oleObj>
              </mc:Choice>
              <mc:Fallback>
                <p:oleObj name="Equation" r:id="rId9" imgW="1587500" imgH="241300" progId="Equation.DSMT4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571860"/>
                        <a:ext cx="3087402" cy="4764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7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43322"/>
              </p:ext>
            </p:extLst>
          </p:nvPr>
        </p:nvGraphicFramePr>
        <p:xfrm>
          <a:off x="2051720" y="5150163"/>
          <a:ext cx="1008512" cy="40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0" name="Equation" r:id="rId11" imgW="520474" imgH="203112" progId="Equation.DSMT4">
                  <p:embed/>
                </p:oleObj>
              </mc:Choice>
              <mc:Fallback>
                <p:oleObj name="Equation" r:id="rId11" imgW="520474" imgH="203112" progId="Equation.DSMT4">
                  <p:embed/>
                  <p:pic>
                    <p:nvPicPr>
                      <p:cNvPr id="0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150163"/>
                        <a:ext cx="1008512" cy="402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oljeZBesedilom 15"/>
          <p:cNvSpPr txBox="1"/>
          <p:nvPr/>
        </p:nvSpPr>
        <p:spPr>
          <a:xfrm>
            <a:off x="6300192" y="389240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28 x 28 </a:t>
            </a:r>
            <a:r>
              <a:rPr lang="sl-SI" dirty="0" err="1" smtClean="0"/>
              <a:t>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Example of CC Simulation </a:t>
            </a:r>
            <a:endParaRPr 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" descr="57647___.C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>
            <a:fillRect/>
          </a:stretch>
        </p:blipFill>
        <p:spPr bwMode="auto">
          <a:xfrm>
            <a:off x="1043608" y="1556792"/>
            <a:ext cx="6858000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grada vsebine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94" y="5013176"/>
            <a:ext cx="494363" cy="504056"/>
          </a:xfrm>
        </p:spPr>
      </p:pic>
    </p:spTree>
    <p:extLst>
      <p:ext uri="{BB962C8B-B14F-4D97-AF65-F5344CB8AC3E}">
        <p14:creationId xmlns:p14="http://schemas.microsoft.com/office/powerpoint/2010/main" val="40044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59632" y="2348880"/>
            <a:ext cx="6512511" cy="17281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Artificial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Artificial </a:t>
            </a:r>
            <a:r>
              <a:rPr lang="sl-SI" sz="3600" dirty="0" smtClean="0"/>
              <a:t>N</a:t>
            </a:r>
            <a:r>
              <a:rPr lang="en-US" sz="3600" dirty="0" err="1" smtClean="0"/>
              <a:t>eural</a:t>
            </a:r>
            <a:r>
              <a:rPr lang="en-US" sz="3600" dirty="0" smtClean="0"/>
              <a:t> </a:t>
            </a:r>
            <a:r>
              <a:rPr lang="sl-SI" sz="3600" dirty="0" smtClean="0"/>
              <a:t>N</a:t>
            </a:r>
            <a:r>
              <a:rPr lang="en-US" sz="3600" dirty="0" err="1" smtClean="0"/>
              <a:t>etwork</a:t>
            </a:r>
            <a:r>
              <a:rPr lang="en-US" sz="3600" dirty="0" smtClean="0"/>
              <a:t> - ANN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An information-processing system that has certain performance characteristic similar to biological neural networks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Have been developed as generalizations of mathematical models of human cognition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Information processing occurs at many simple elements called neurons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Signals are passed between neurons over connection links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Each link has an associated weight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Each neuron applies an activation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- Types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Feedforward</a:t>
            </a:r>
            <a:r>
              <a:rPr lang="en-US" sz="2800" dirty="0" smtClean="0"/>
              <a:t> 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Feedforward</a:t>
            </a:r>
            <a:r>
              <a:rPr lang="en-US" sz="2800" dirty="0" smtClean="0"/>
              <a:t> </a:t>
            </a:r>
            <a:r>
              <a:rPr lang="en-US" sz="2800" dirty="0" err="1" smtClean="0"/>
              <a:t>backporpagation</a:t>
            </a:r>
            <a:r>
              <a:rPr lang="en-US" sz="2800" dirty="0" smtClean="0"/>
              <a:t> 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Self organizing map (SOM)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Hopfield 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Recurrent 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Modular</a:t>
            </a:r>
            <a:r>
              <a:rPr lang="sl-SI" sz="2800" dirty="0" smtClean="0"/>
              <a:t> </a:t>
            </a:r>
            <a:r>
              <a:rPr lang="en-US" sz="2800" dirty="0" smtClean="0"/>
              <a:t>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17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Examples of Applications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Is an extremely interdisciplinary field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Signal processing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Suppressing noise on a telephone line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Control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Provide steering direction to a trailer truck attempting to back up to a loading dock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Pattern recognition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Recognition of handwritten characters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Medicine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Diagnosis and treatment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Speech production / recognition, </a:t>
            </a:r>
            <a:r>
              <a:rPr lang="sl-SI" sz="2400" dirty="0" smtClean="0"/>
              <a:t>b</a:t>
            </a:r>
            <a:r>
              <a:rPr lang="en-US" sz="2400" dirty="0" err="1" smtClean="0"/>
              <a:t>usiness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97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- Characterization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628800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Architecture</a:t>
            </a:r>
            <a:r>
              <a:rPr lang="en-US" dirty="0" smtClean="0"/>
              <a:t>  - </a:t>
            </a:r>
            <a:r>
              <a:rPr lang="sl-SI" dirty="0" smtClean="0"/>
              <a:t>p</a:t>
            </a:r>
            <a:r>
              <a:rPr lang="en-US" dirty="0" err="1" smtClean="0"/>
              <a:t>attern</a:t>
            </a:r>
            <a:r>
              <a:rPr lang="en-US" dirty="0" smtClean="0"/>
              <a:t> of connections between the neurons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Training or </a:t>
            </a:r>
            <a:r>
              <a:rPr lang="sl-SI" dirty="0" smtClean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earning</a:t>
            </a:r>
            <a:r>
              <a:rPr lang="en-US" dirty="0" smtClean="0"/>
              <a:t> – </a:t>
            </a:r>
            <a:r>
              <a:rPr lang="sl-SI" dirty="0" smtClean="0"/>
              <a:t>m</a:t>
            </a:r>
            <a:r>
              <a:rPr lang="en-US" dirty="0" err="1" smtClean="0"/>
              <a:t>ethod</a:t>
            </a:r>
            <a:r>
              <a:rPr lang="en-US" dirty="0" smtClean="0"/>
              <a:t> o</a:t>
            </a:r>
            <a:r>
              <a:rPr lang="sl-SI" dirty="0" smtClean="0"/>
              <a:t>f</a:t>
            </a:r>
            <a:r>
              <a:rPr lang="en-US" dirty="0" smtClean="0"/>
              <a:t> determining the weights on the connections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Activation function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49080"/>
            <a:ext cx="4649828" cy="1872208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1907704" y="602128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400" dirty="0" err="1" smtClean="0"/>
              <a:t>Input</a:t>
            </a:r>
            <a:endParaRPr lang="sl-SI" sz="1400" dirty="0" smtClean="0"/>
          </a:p>
          <a:p>
            <a:pPr algn="ctr"/>
            <a:r>
              <a:rPr lang="sl-SI" sz="1400" dirty="0" err="1" smtClean="0"/>
              <a:t>units</a:t>
            </a:r>
            <a:endParaRPr lang="en-US" sz="1400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3954915" y="6029460"/>
            <a:ext cx="84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400" dirty="0" err="1" smtClean="0"/>
              <a:t>Hidden</a:t>
            </a:r>
            <a:endParaRPr lang="sl-SI" sz="1400" dirty="0" smtClean="0"/>
          </a:p>
          <a:p>
            <a:pPr algn="ctr"/>
            <a:r>
              <a:rPr lang="sl-SI" sz="1400" dirty="0" err="1" smtClean="0"/>
              <a:t>units</a:t>
            </a:r>
            <a:endParaRPr lang="en-US" sz="1400" dirty="0"/>
          </a:p>
        </p:txBody>
      </p:sp>
      <p:sp>
        <p:nvSpPr>
          <p:cNvPr id="7" name="PoljeZBesedilom 6"/>
          <p:cNvSpPr txBox="1"/>
          <p:nvPr/>
        </p:nvSpPr>
        <p:spPr>
          <a:xfrm>
            <a:off x="6012160" y="6029460"/>
            <a:ext cx="84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400" dirty="0" err="1" smtClean="0"/>
              <a:t>Output</a:t>
            </a:r>
            <a:endParaRPr lang="sl-SI" sz="1400" dirty="0" smtClean="0"/>
          </a:p>
          <a:p>
            <a:pPr algn="ctr"/>
            <a:r>
              <a:rPr lang="sl-SI" sz="1400" dirty="0" err="1" smtClean="0"/>
              <a:t>units</a:t>
            </a:r>
            <a:endParaRPr lang="en-US" sz="1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- Architecture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632848" cy="460851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The arrangement of neurons into layers and the connection patterns between layers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Single-layer net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Input and output units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Multi-layer net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Input, output and hidden units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Competitive layer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420888"/>
            <a:ext cx="1909476" cy="1795917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82" y="4581128"/>
            <a:ext cx="3834232" cy="1817991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725145"/>
            <a:ext cx="1975725" cy="15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8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</a:t>
            </a:r>
            <a:r>
              <a:rPr lang="sl-SI" sz="3600" dirty="0" smtClean="0"/>
              <a:t>T</a:t>
            </a:r>
            <a:r>
              <a:rPr lang="en-US" sz="3600" dirty="0" smtClean="0"/>
              <a:t>raining </a:t>
            </a:r>
            <a:r>
              <a:rPr lang="sl-SI" sz="3600" dirty="0" smtClean="0"/>
              <a:t>or</a:t>
            </a:r>
            <a:r>
              <a:rPr lang="en-US" sz="3600" dirty="0" smtClean="0"/>
              <a:t> </a:t>
            </a:r>
            <a:r>
              <a:rPr lang="sl-SI" sz="3600" dirty="0" smtClean="0"/>
              <a:t>L</a:t>
            </a:r>
            <a:r>
              <a:rPr lang="en-US" sz="3600" dirty="0" smtClean="0"/>
              <a:t>earning</a:t>
            </a:r>
            <a:endParaRPr lang="en-US" sz="36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Zaobljeni pravokotnik 17"/>
          <p:cNvSpPr/>
          <p:nvPr/>
        </p:nvSpPr>
        <p:spPr>
          <a:xfrm>
            <a:off x="491224" y="2924944"/>
            <a:ext cx="2160240" cy="79208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 learning </a:t>
            </a:r>
          </a:p>
          <a:p>
            <a:pPr algn="ctr"/>
            <a:r>
              <a:rPr lang="en-US" dirty="0" smtClean="0"/>
              <a:t>(error based)</a:t>
            </a:r>
            <a:endParaRPr lang="en-US" dirty="0"/>
          </a:p>
        </p:txBody>
      </p:sp>
      <p:sp>
        <p:nvSpPr>
          <p:cNvPr id="19" name="Zaobljeni pravokotnik 18"/>
          <p:cNvSpPr/>
          <p:nvPr/>
        </p:nvSpPr>
        <p:spPr>
          <a:xfrm>
            <a:off x="3264970" y="2924944"/>
            <a:ext cx="2160240" cy="79208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</a:t>
            </a:r>
            <a:r>
              <a:rPr lang="sl-SI" dirty="0" smtClean="0"/>
              <a:t>ment</a:t>
            </a:r>
            <a:r>
              <a:rPr lang="en-US" dirty="0" smtClean="0"/>
              <a:t> learning</a:t>
            </a:r>
          </a:p>
          <a:p>
            <a:pPr algn="ctr"/>
            <a:r>
              <a:rPr lang="en-US" dirty="0" smtClean="0"/>
              <a:t>(output based)</a:t>
            </a:r>
            <a:endParaRPr lang="en-US" dirty="0"/>
          </a:p>
        </p:txBody>
      </p:sp>
      <p:sp>
        <p:nvSpPr>
          <p:cNvPr id="20" name="Zaobljeni pravokotnik 19"/>
          <p:cNvSpPr/>
          <p:nvPr/>
        </p:nvSpPr>
        <p:spPr>
          <a:xfrm>
            <a:off x="5940152" y="2924944"/>
            <a:ext cx="2160240" cy="79208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21" name="Zaobljeni pravokotnik 20"/>
          <p:cNvSpPr/>
          <p:nvPr/>
        </p:nvSpPr>
        <p:spPr>
          <a:xfrm>
            <a:off x="5796136" y="4293096"/>
            <a:ext cx="1152128" cy="5760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Hebbian</a:t>
            </a:r>
            <a:endParaRPr lang="en-US" sz="1600" dirty="0"/>
          </a:p>
        </p:txBody>
      </p:sp>
      <p:sp>
        <p:nvSpPr>
          <p:cNvPr id="22" name="Zaobljeni pravokotnik 21"/>
          <p:cNvSpPr/>
          <p:nvPr/>
        </p:nvSpPr>
        <p:spPr>
          <a:xfrm>
            <a:off x="7092280" y="4293096"/>
            <a:ext cx="1368152" cy="5760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Competitive</a:t>
            </a:r>
            <a:endParaRPr lang="en-US" sz="1600" dirty="0"/>
          </a:p>
        </p:txBody>
      </p:sp>
      <p:sp>
        <p:nvSpPr>
          <p:cNvPr id="23" name="Zaobljeni pravokotnik 22"/>
          <p:cNvSpPr/>
          <p:nvPr/>
        </p:nvSpPr>
        <p:spPr>
          <a:xfrm>
            <a:off x="107504" y="4293096"/>
            <a:ext cx="1296144" cy="5760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Sto</a:t>
            </a:r>
            <a:r>
              <a:rPr lang="sl-SI" sz="1600" dirty="0" smtClean="0"/>
              <a:t>c</a:t>
            </a:r>
            <a:r>
              <a:rPr lang="en-US" sz="1600" dirty="0" err="1" smtClean="0"/>
              <a:t>hastics</a:t>
            </a:r>
            <a:endParaRPr lang="en-US" sz="1600" dirty="0"/>
          </a:p>
        </p:txBody>
      </p:sp>
      <p:sp>
        <p:nvSpPr>
          <p:cNvPr id="24" name="Zaobljeni pravokotnik 23"/>
          <p:cNvSpPr/>
          <p:nvPr/>
        </p:nvSpPr>
        <p:spPr>
          <a:xfrm>
            <a:off x="1532721" y="4293096"/>
            <a:ext cx="1887151" cy="59695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Error correction</a:t>
            </a:r>
          </a:p>
          <a:p>
            <a:pPr algn="ctr"/>
            <a:r>
              <a:rPr lang="en-US" sz="1600" dirty="0" smtClean="0"/>
              <a:t>Gradient descent</a:t>
            </a:r>
            <a:endParaRPr lang="en-US" sz="1600" dirty="0"/>
          </a:p>
        </p:txBody>
      </p:sp>
      <p:sp>
        <p:nvSpPr>
          <p:cNvPr id="25" name="Zaobljeni pravokotnik 24"/>
          <p:cNvSpPr/>
          <p:nvPr/>
        </p:nvSpPr>
        <p:spPr>
          <a:xfrm>
            <a:off x="1043608" y="5445224"/>
            <a:ext cx="1368152" cy="5760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</a:t>
            </a:r>
            <a:r>
              <a:rPr lang="sl-SI" sz="1600" dirty="0" smtClean="0"/>
              <a:t>e</a:t>
            </a:r>
            <a:r>
              <a:rPr lang="en-US" sz="1600" dirty="0" err="1" smtClean="0"/>
              <a:t>ast</a:t>
            </a:r>
            <a:r>
              <a:rPr lang="en-US" sz="1600" dirty="0" smtClean="0"/>
              <a:t> mean square</a:t>
            </a:r>
            <a:endParaRPr lang="en-US" sz="1600" dirty="0"/>
          </a:p>
        </p:txBody>
      </p:sp>
      <p:sp>
        <p:nvSpPr>
          <p:cNvPr id="26" name="Zaobljeni pravokotnik 25"/>
          <p:cNvSpPr/>
          <p:nvPr/>
        </p:nvSpPr>
        <p:spPr>
          <a:xfrm>
            <a:off x="2548302" y="5445224"/>
            <a:ext cx="1375626" cy="5760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Back propagation</a:t>
            </a:r>
            <a:endParaRPr lang="en-US" sz="1600" dirty="0"/>
          </a:p>
        </p:txBody>
      </p:sp>
      <p:sp>
        <p:nvSpPr>
          <p:cNvPr id="27" name="Zaobljeni pravokotnik 26"/>
          <p:cNvSpPr/>
          <p:nvPr/>
        </p:nvSpPr>
        <p:spPr>
          <a:xfrm>
            <a:off x="2915816" y="1556792"/>
            <a:ext cx="2808312" cy="79208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Learning algorithms</a:t>
            </a:r>
            <a:endParaRPr lang="en-US" sz="2200" dirty="0"/>
          </a:p>
        </p:txBody>
      </p:sp>
      <p:cxnSp>
        <p:nvCxnSpPr>
          <p:cNvPr id="29" name="Raven povezovalnik 28"/>
          <p:cNvCxnSpPr/>
          <p:nvPr/>
        </p:nvCxnSpPr>
        <p:spPr>
          <a:xfrm>
            <a:off x="4319972" y="2348880"/>
            <a:ext cx="0" cy="216024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Raven povezovalnik 30"/>
          <p:cNvCxnSpPr/>
          <p:nvPr/>
        </p:nvCxnSpPr>
        <p:spPr>
          <a:xfrm>
            <a:off x="1571344" y="2564904"/>
            <a:ext cx="5520936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Raven puščični povezovalnik 43"/>
          <p:cNvCxnSpPr/>
          <p:nvPr/>
        </p:nvCxnSpPr>
        <p:spPr>
          <a:xfrm>
            <a:off x="1571344" y="256490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Raven puščični povezovalnik 45"/>
          <p:cNvCxnSpPr/>
          <p:nvPr/>
        </p:nvCxnSpPr>
        <p:spPr>
          <a:xfrm>
            <a:off x="4320926" y="256490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Raven puščični povezovalnik 47"/>
          <p:cNvCxnSpPr/>
          <p:nvPr/>
        </p:nvCxnSpPr>
        <p:spPr>
          <a:xfrm>
            <a:off x="7092280" y="256490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Raven povezovalnik 51"/>
          <p:cNvCxnSpPr/>
          <p:nvPr/>
        </p:nvCxnSpPr>
        <p:spPr>
          <a:xfrm>
            <a:off x="767416" y="4005064"/>
            <a:ext cx="1708880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Raven puščični povezovalnik 53"/>
          <p:cNvCxnSpPr/>
          <p:nvPr/>
        </p:nvCxnSpPr>
        <p:spPr>
          <a:xfrm>
            <a:off x="767416" y="400506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Raven puščični povezovalnik 55"/>
          <p:cNvCxnSpPr/>
          <p:nvPr/>
        </p:nvCxnSpPr>
        <p:spPr>
          <a:xfrm>
            <a:off x="2470643" y="400506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Raven povezovalnik 58"/>
          <p:cNvCxnSpPr/>
          <p:nvPr/>
        </p:nvCxnSpPr>
        <p:spPr>
          <a:xfrm>
            <a:off x="1571344" y="3717032"/>
            <a:ext cx="0" cy="288032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Raven povezovalnik 60"/>
          <p:cNvCxnSpPr/>
          <p:nvPr/>
        </p:nvCxnSpPr>
        <p:spPr>
          <a:xfrm>
            <a:off x="6372200" y="4005064"/>
            <a:ext cx="1404156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Raven puščični povezovalnik 62"/>
          <p:cNvCxnSpPr/>
          <p:nvPr/>
        </p:nvCxnSpPr>
        <p:spPr>
          <a:xfrm>
            <a:off x="6372200" y="400506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Raven puščični povezovalnik 64"/>
          <p:cNvCxnSpPr/>
          <p:nvPr/>
        </p:nvCxnSpPr>
        <p:spPr>
          <a:xfrm>
            <a:off x="7776356" y="400506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Raven povezovalnik 70"/>
          <p:cNvCxnSpPr/>
          <p:nvPr/>
        </p:nvCxnSpPr>
        <p:spPr>
          <a:xfrm flipV="1">
            <a:off x="7074278" y="3717032"/>
            <a:ext cx="0" cy="288032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Raven povezovalnik 72"/>
          <p:cNvCxnSpPr/>
          <p:nvPr/>
        </p:nvCxnSpPr>
        <p:spPr>
          <a:xfrm>
            <a:off x="1799692" y="5157192"/>
            <a:ext cx="1436423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Raven puščični povezovalnik 74"/>
          <p:cNvCxnSpPr/>
          <p:nvPr/>
        </p:nvCxnSpPr>
        <p:spPr>
          <a:xfrm>
            <a:off x="1799692" y="5157192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Raven puščični povezovalnik 76"/>
          <p:cNvCxnSpPr/>
          <p:nvPr/>
        </p:nvCxnSpPr>
        <p:spPr>
          <a:xfrm>
            <a:off x="3236115" y="5157192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Raven povezovalnik 79"/>
          <p:cNvCxnSpPr/>
          <p:nvPr/>
        </p:nvCxnSpPr>
        <p:spPr>
          <a:xfrm>
            <a:off x="2490292" y="4890053"/>
            <a:ext cx="0" cy="267139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4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Scope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Continuous casting of steel and its physics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Approximative</a:t>
            </a:r>
            <a:r>
              <a:rPr lang="en-US" sz="2800" dirty="0" smtClean="0"/>
              <a:t> numerical models based on artificial neural network (ANN)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Mode</a:t>
            </a:r>
            <a:r>
              <a:rPr lang="sl-SI" sz="2800" dirty="0" smtClean="0"/>
              <a:t>l</a:t>
            </a:r>
            <a:r>
              <a:rPr lang="en-US" sz="2800" dirty="0" smtClean="0"/>
              <a:t>ling </a:t>
            </a:r>
            <a:r>
              <a:rPr lang="en-US" sz="2800" dirty="0" smtClean="0"/>
              <a:t>of continuous casting of steel by ANN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Conclusions and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34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Activation Functions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Typically, the same activation function is used for all neurons in any particular level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Identity function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Binary step function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Binary sigmoid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Bipolar sigmoid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Hyperbolic tangent</a:t>
            </a:r>
          </a:p>
        </p:txBody>
      </p:sp>
      <p:pic>
        <p:nvPicPr>
          <p:cNvPr id="6" name="Ograda vseb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88840"/>
            <a:ext cx="3579347" cy="1502341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Predm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145910"/>
              </p:ext>
            </p:extLst>
          </p:nvPr>
        </p:nvGraphicFramePr>
        <p:xfrm>
          <a:off x="1790032" y="2708920"/>
          <a:ext cx="981768" cy="40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6" name="Equation" r:id="rId5" imgW="609336" imgH="253890" progId="Equation.DSMT4">
                  <p:embed/>
                </p:oleObj>
              </mc:Choice>
              <mc:Fallback>
                <p:oleObj name="Equation" r:id="rId5" imgW="60933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032" y="2708920"/>
                        <a:ext cx="981768" cy="403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Predm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806467"/>
              </p:ext>
            </p:extLst>
          </p:nvPr>
        </p:nvGraphicFramePr>
        <p:xfrm>
          <a:off x="1666280" y="3861048"/>
          <a:ext cx="1825600" cy="58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" name="Equation" r:id="rId7" imgW="1371600" imgH="444500" progId="Equation.DSMT4">
                  <p:embed/>
                </p:oleObj>
              </mc:Choice>
              <mc:Fallback>
                <p:oleObj name="Equation" r:id="rId7" imgW="13716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280" y="3861048"/>
                        <a:ext cx="1825600" cy="5874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Predm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80379"/>
              </p:ext>
            </p:extLst>
          </p:nvPr>
        </p:nvGraphicFramePr>
        <p:xfrm>
          <a:off x="1619672" y="4725144"/>
          <a:ext cx="1825600" cy="62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" name="Equation" r:id="rId9" imgW="1371600" imgH="469900" progId="Equation.DSMT4">
                  <p:embed/>
                </p:oleObj>
              </mc:Choice>
              <mc:Fallback>
                <p:oleObj name="Equation" r:id="rId9" imgW="1371600" imgH="469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725144"/>
                        <a:ext cx="1825600" cy="62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Predm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09205"/>
              </p:ext>
            </p:extLst>
          </p:nvPr>
        </p:nvGraphicFramePr>
        <p:xfrm>
          <a:off x="1619672" y="5661248"/>
          <a:ext cx="1796018" cy="62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" name="Equation" r:id="rId11" imgW="1346200" imgH="469900" progId="Equation.DSMT4">
                  <p:embed/>
                </p:oleObj>
              </mc:Choice>
              <mc:Fallback>
                <p:oleObj name="Equation" r:id="rId11" imgW="1346200" imgH="469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661248"/>
                        <a:ext cx="1796018" cy="62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Slika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8" y="3573016"/>
            <a:ext cx="3738500" cy="1614886"/>
          </a:xfrm>
          <a:prstGeom prst="rect">
            <a:avLst/>
          </a:prstGeom>
        </p:spPr>
      </p:pic>
      <p:pic>
        <p:nvPicPr>
          <p:cNvPr id="2385" name="Picture 33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05" y="5301208"/>
            <a:ext cx="2176080" cy="135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2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Feed</a:t>
            </a:r>
            <a:r>
              <a:rPr lang="sl-SI" sz="3600" dirty="0" smtClean="0"/>
              <a:t>f</a:t>
            </a:r>
            <a:r>
              <a:rPr lang="en-US" sz="3600" dirty="0" err="1" smtClean="0"/>
              <a:t>orward</a:t>
            </a:r>
            <a:r>
              <a:rPr lang="en-US" sz="3600" dirty="0" smtClean="0"/>
              <a:t> 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A gradient descent method to minimize the total squared error of the output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 err="1" smtClean="0"/>
              <a:t>backpropagation</a:t>
            </a:r>
            <a:r>
              <a:rPr lang="en-US" sz="2400" dirty="0" smtClean="0"/>
              <a:t> (multilayer, </a:t>
            </a:r>
            <a:r>
              <a:rPr lang="en-US" sz="2400" dirty="0" err="1" smtClean="0"/>
              <a:t>feedforward</a:t>
            </a:r>
            <a:r>
              <a:rPr lang="en-US" sz="2400" dirty="0" smtClean="0"/>
              <a:t>, trained by </a:t>
            </a:r>
            <a:r>
              <a:rPr lang="en-US" sz="2400" dirty="0" err="1" smtClean="0"/>
              <a:t>backpropagation</a:t>
            </a:r>
            <a:r>
              <a:rPr lang="en-US" sz="2400" dirty="0" smtClean="0"/>
              <a:t>) can be use</a:t>
            </a:r>
            <a:r>
              <a:rPr lang="sl-SI" sz="2400" dirty="0" smtClean="0"/>
              <a:t>d</a:t>
            </a:r>
            <a:r>
              <a:rPr lang="en-US" sz="2400" dirty="0" smtClean="0"/>
              <a:t> to solve problems in many areas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training involves three stages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feedforward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of the input training pattern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The calculation and          </a:t>
            </a:r>
            <a:r>
              <a:rPr lang="sl-SI" sz="1800" dirty="0" smtClean="0">
                <a:solidFill>
                  <a:schemeClr val="accent6">
                    <a:lumMod val="50000"/>
                  </a:schemeClr>
                </a:solidFill>
              </a:rPr>
              <a:t>        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                            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backpropagation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of the   </a:t>
            </a:r>
            <a:r>
              <a:rPr lang="sl-SI" sz="1800" dirty="0" smtClean="0">
                <a:solidFill>
                  <a:schemeClr val="accent6">
                    <a:lumMod val="50000"/>
                  </a:schemeClr>
                </a:solidFill>
              </a:rPr>
              <a:t>         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                                     associated error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The adjustment of the      </a:t>
            </a:r>
            <a:r>
              <a:rPr lang="sl-SI" sz="1800" dirty="0" smtClean="0">
                <a:solidFill>
                  <a:schemeClr val="accent6">
                    <a:lumMod val="50000"/>
                  </a:schemeClr>
                </a:solidFill>
              </a:rPr>
              <a:t>          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                                       weights</a:t>
            </a:r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37112"/>
            <a:ext cx="3868603" cy="2016224"/>
          </a:xfrm>
          <a:prstGeom prst="rect">
            <a:avLst/>
          </a:prstGeom>
        </p:spPr>
      </p:pic>
      <p:cxnSp>
        <p:nvCxnSpPr>
          <p:cNvPr id="6" name="Raven puščični povezovalnik 5"/>
          <p:cNvCxnSpPr/>
          <p:nvPr/>
        </p:nvCxnSpPr>
        <p:spPr>
          <a:xfrm flipV="1">
            <a:off x="5796136" y="6381328"/>
            <a:ext cx="259228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Raven puščični povezovalnik 8"/>
          <p:cNvCxnSpPr/>
          <p:nvPr/>
        </p:nvCxnSpPr>
        <p:spPr>
          <a:xfrm flipH="1" flipV="1">
            <a:off x="7740352" y="4365104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/>
          <p:nvPr/>
        </p:nvCxnSpPr>
        <p:spPr>
          <a:xfrm flipH="1">
            <a:off x="6048164" y="4365104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PoljeZBesedilom 11"/>
          <p:cNvSpPr txBox="1"/>
          <p:nvPr/>
        </p:nvSpPr>
        <p:spPr>
          <a:xfrm rot="21215005">
            <a:off x="6397611" y="612877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>
                <a:solidFill>
                  <a:schemeClr val="accent6">
                    <a:lumMod val="50000"/>
                  </a:schemeClr>
                </a:solidFill>
              </a:rPr>
              <a:t>Feedforward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PoljeZBesedilom 12"/>
          <p:cNvSpPr txBox="1"/>
          <p:nvPr/>
        </p:nvSpPr>
        <p:spPr>
          <a:xfrm rot="1784606">
            <a:off x="7315812" y="410297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>
                <a:solidFill>
                  <a:schemeClr val="accent6">
                    <a:lumMod val="50000"/>
                  </a:schemeClr>
                </a:solidFill>
              </a:rPr>
              <a:t>Backpropagation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PoljeZBesedilom 13"/>
          <p:cNvSpPr txBox="1"/>
          <p:nvPr/>
        </p:nvSpPr>
        <p:spPr>
          <a:xfrm rot="18356281">
            <a:off x="5400117" y="40050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r>
              <a:rPr lang="sl-SI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l-SI" dirty="0" err="1" smtClean="0">
                <a:solidFill>
                  <a:schemeClr val="accent6">
                    <a:lumMod val="50000"/>
                  </a:schemeClr>
                </a:solidFill>
              </a:rPr>
              <a:t>weights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pic>
        <p:nvPicPr>
          <p:cNvPr id="6" name="Ograda vsebine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2776"/>
            <a:ext cx="4735722" cy="4925573"/>
          </a:xfrm>
        </p:spPr>
      </p:pic>
    </p:spTree>
    <p:extLst>
      <p:ext uri="{BB962C8B-B14F-4D97-AF65-F5344CB8AC3E}">
        <p14:creationId xmlns:p14="http://schemas.microsoft.com/office/powerpoint/2010/main" val="38079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51845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Feedforward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3</a:t>
            </a:r>
          </a:p>
          <a:p>
            <a:pPr marL="45720" indent="0">
              <a:buNone/>
            </a:pPr>
            <a:r>
              <a:rPr lang="en-US" sz="1800" dirty="0" smtClean="0"/>
              <a:t>Each input unit                     receives input signal and broadcasts the signal to all units in the layer above (hidden layer)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4</a:t>
            </a:r>
          </a:p>
          <a:p>
            <a:pPr marL="45720" indent="0">
              <a:buNone/>
            </a:pPr>
            <a:r>
              <a:rPr lang="en-US" sz="1800" dirty="0" smtClean="0"/>
              <a:t>Each hidden unit                     </a:t>
            </a:r>
          </a:p>
          <a:p>
            <a:pPr marL="45720" indent="0">
              <a:buNone/>
            </a:pPr>
            <a:r>
              <a:rPr lang="en-US" sz="1800" dirty="0" smtClean="0"/>
              <a:t>sums its weighted input signals</a:t>
            </a:r>
          </a:p>
          <a:p>
            <a:pPr marL="45720" indent="0">
              <a:buNone/>
            </a:pPr>
            <a:r>
              <a:rPr lang="en-US" sz="1800" dirty="0" smtClean="0"/>
              <a:t>applies its activation function</a:t>
            </a:r>
          </a:p>
          <a:p>
            <a:pPr marL="45720" indent="0">
              <a:buNone/>
            </a:pPr>
            <a:r>
              <a:rPr lang="en-US" sz="1800" dirty="0" smtClean="0"/>
              <a:t>and sends this signals to all units in the layer above (output unit)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5</a:t>
            </a:r>
          </a:p>
          <a:p>
            <a:pPr marL="45720" indent="0">
              <a:buNone/>
            </a:pPr>
            <a:r>
              <a:rPr lang="en-US" sz="1800" dirty="0" smtClean="0"/>
              <a:t>Each output unit</a:t>
            </a:r>
          </a:p>
          <a:p>
            <a:pPr marL="45720" indent="0">
              <a:buNone/>
            </a:pPr>
            <a:r>
              <a:rPr lang="en-US" sz="1800" dirty="0" smtClean="0"/>
              <a:t>sums its weighted input signals </a:t>
            </a:r>
          </a:p>
          <a:p>
            <a:pPr marL="45720" indent="0">
              <a:buNone/>
            </a:pPr>
            <a:r>
              <a:rPr lang="en-US" sz="1800" dirty="0" smtClean="0"/>
              <a:t>and applies its activation function 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829166"/>
              </p:ext>
            </p:extLst>
          </p:nvPr>
        </p:nvGraphicFramePr>
        <p:xfrm>
          <a:off x="2489904" y="2276872"/>
          <a:ext cx="1362016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4" name="Equation" r:id="rId4" imgW="926698" imgH="253890" progId="Equation.DSMT4">
                  <p:embed/>
                </p:oleObj>
              </mc:Choice>
              <mc:Fallback>
                <p:oleObj name="Equation" r:id="rId4" imgW="926698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04" y="2276872"/>
                        <a:ext cx="1362016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Predm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012576"/>
              </p:ext>
            </p:extLst>
          </p:nvPr>
        </p:nvGraphicFramePr>
        <p:xfrm>
          <a:off x="6149072" y="2564904"/>
          <a:ext cx="223128" cy="33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5" name="Equation" r:id="rId6" imgW="152334" imgH="228501" progId="Equation.DSMT4">
                  <p:embed/>
                </p:oleObj>
              </mc:Choice>
              <mc:Fallback>
                <p:oleObj name="Equation" r:id="rId6" imgW="152334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072" y="2564904"/>
                        <a:ext cx="223128" cy="334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050592"/>
              </p:ext>
            </p:extLst>
          </p:nvPr>
        </p:nvGraphicFramePr>
        <p:xfrm>
          <a:off x="2770584" y="3356992"/>
          <a:ext cx="1297360" cy="37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6" name="Equation" r:id="rId8" imgW="977900" imgH="279400" progId="Equation.DSMT4">
                  <p:embed/>
                </p:oleObj>
              </mc:Choice>
              <mc:Fallback>
                <p:oleObj name="Equation" r:id="rId8" imgW="977900" imgH="279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584" y="3356992"/>
                        <a:ext cx="1297360" cy="376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Predm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127446"/>
              </p:ext>
            </p:extLst>
          </p:nvPr>
        </p:nvGraphicFramePr>
        <p:xfrm>
          <a:off x="4482877" y="3645024"/>
          <a:ext cx="1745307" cy="578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" name="Equation" r:id="rId10" imgW="1307532" imgH="431613" progId="Equation.DSMT4">
                  <p:embed/>
                </p:oleObj>
              </mc:Choice>
              <mc:Fallback>
                <p:oleObj name="Equation" r:id="rId10" imgW="1307532" imgH="4316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2877" y="3645024"/>
                        <a:ext cx="1745307" cy="5789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Predm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83214"/>
              </p:ext>
            </p:extLst>
          </p:nvPr>
        </p:nvGraphicFramePr>
        <p:xfrm>
          <a:off x="4096310" y="4149080"/>
          <a:ext cx="1267778" cy="37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" name="Equation" r:id="rId12" imgW="952087" imgH="279279" progId="Equation.DSMT4">
                  <p:embed/>
                </p:oleObj>
              </mc:Choice>
              <mc:Fallback>
                <p:oleObj name="Equation" r:id="rId12" imgW="952087" imgH="27927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6310" y="4149080"/>
                        <a:ext cx="1267778" cy="376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663694"/>
              </p:ext>
            </p:extLst>
          </p:nvPr>
        </p:nvGraphicFramePr>
        <p:xfrm>
          <a:off x="2722154" y="5301208"/>
          <a:ext cx="1417798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9" name="Equation" r:id="rId14" imgW="965200" imgH="254000" progId="Equation.DSMT4">
                  <p:embed/>
                </p:oleObj>
              </mc:Choice>
              <mc:Fallback>
                <p:oleObj name="Equation" r:id="rId14" imgW="965200" imgH="254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154" y="5301208"/>
                        <a:ext cx="1417798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Predm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3155"/>
              </p:ext>
            </p:extLst>
          </p:nvPr>
        </p:nvGraphicFramePr>
        <p:xfrm>
          <a:off x="4589194" y="5517232"/>
          <a:ext cx="1927022" cy="58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0" name="Equation" r:id="rId16" imgW="1447172" imgH="444307" progId="Equation.DSMT4">
                  <p:embed/>
                </p:oleObj>
              </mc:Choice>
              <mc:Fallback>
                <p:oleObj name="Equation" r:id="rId16" imgW="1447172" imgH="44430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194" y="5517232"/>
                        <a:ext cx="1927022" cy="5874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Predm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79108"/>
              </p:ext>
            </p:extLst>
          </p:nvPr>
        </p:nvGraphicFramePr>
        <p:xfrm>
          <a:off x="4549655" y="6093296"/>
          <a:ext cx="1318489" cy="33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1" name="Equation" r:id="rId18" imgW="990170" imgH="253890" progId="Equation.DSMT4">
                  <p:embed/>
                </p:oleObj>
              </mc:Choice>
              <mc:Fallback>
                <p:oleObj name="Equation" r:id="rId18" imgW="990170" imgH="25389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655" y="6093296"/>
                        <a:ext cx="1318489" cy="3338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3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51845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Feedforward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Elipsa 19"/>
          <p:cNvSpPr/>
          <p:nvPr/>
        </p:nvSpPr>
        <p:spPr>
          <a:xfrm>
            <a:off x="784482" y="2767792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X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1" name="Elipsa 20"/>
          <p:cNvSpPr/>
          <p:nvPr/>
        </p:nvSpPr>
        <p:spPr>
          <a:xfrm>
            <a:off x="784482" y="3734480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X</a:t>
            </a:r>
            <a:r>
              <a:rPr lang="sl-SI" baseline="-25000" dirty="0"/>
              <a:t>2</a:t>
            </a:r>
            <a:endParaRPr lang="en-US" baseline="-25000" dirty="0"/>
          </a:p>
        </p:txBody>
      </p:sp>
      <p:sp>
        <p:nvSpPr>
          <p:cNvPr id="22" name="Elipsa 21"/>
          <p:cNvSpPr/>
          <p:nvPr/>
        </p:nvSpPr>
        <p:spPr>
          <a:xfrm>
            <a:off x="784482" y="5366648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X</a:t>
            </a:r>
            <a:r>
              <a:rPr lang="sl-SI" baseline="-25000" dirty="0" err="1"/>
              <a:t>n</a:t>
            </a:r>
            <a:endParaRPr lang="en-US" baseline="-25000" dirty="0"/>
          </a:p>
        </p:txBody>
      </p:sp>
      <p:sp>
        <p:nvSpPr>
          <p:cNvPr id="23" name="Elipsa 22"/>
          <p:cNvSpPr/>
          <p:nvPr/>
        </p:nvSpPr>
        <p:spPr>
          <a:xfrm>
            <a:off x="3631658" y="3343856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/>
              <a:t>Z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4" name="Elipsa 23"/>
          <p:cNvSpPr/>
          <p:nvPr/>
        </p:nvSpPr>
        <p:spPr>
          <a:xfrm>
            <a:off x="3631658" y="4854104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Z</a:t>
            </a:r>
            <a:r>
              <a:rPr lang="sl-SI" baseline="-25000" dirty="0" err="1"/>
              <a:t>j</a:t>
            </a:r>
            <a:endParaRPr lang="en-US" baseline="-25000" dirty="0"/>
          </a:p>
        </p:txBody>
      </p:sp>
      <p:sp>
        <p:nvSpPr>
          <p:cNvPr id="25" name="Elipsa 24"/>
          <p:cNvSpPr/>
          <p:nvPr/>
        </p:nvSpPr>
        <p:spPr>
          <a:xfrm>
            <a:off x="6358402" y="2767792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/>
              <a:t>Y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6" name="Elipsa 25"/>
          <p:cNvSpPr/>
          <p:nvPr/>
        </p:nvSpPr>
        <p:spPr>
          <a:xfrm>
            <a:off x="6358402" y="5366648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/>
              <a:t>Y</a:t>
            </a:r>
            <a:r>
              <a:rPr lang="sl-SI" baseline="-25000" dirty="0" err="1" smtClean="0"/>
              <a:t>k</a:t>
            </a:r>
            <a:endParaRPr lang="en-US" baseline="-25000" dirty="0"/>
          </a:p>
        </p:txBody>
      </p:sp>
      <p:cxnSp>
        <p:nvCxnSpPr>
          <p:cNvPr id="32" name="Raven puščični povezovalnik 31"/>
          <p:cNvCxnSpPr>
            <a:stCxn id="20" idx="6"/>
            <a:endCxn id="23" idx="2"/>
          </p:cNvCxnSpPr>
          <p:nvPr/>
        </p:nvCxnSpPr>
        <p:spPr>
          <a:xfrm>
            <a:off x="1360546" y="3055824"/>
            <a:ext cx="2271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ven puščični povezovalnik 33"/>
          <p:cNvCxnSpPr>
            <a:stCxn id="21" idx="6"/>
            <a:endCxn id="23" idx="2"/>
          </p:cNvCxnSpPr>
          <p:nvPr/>
        </p:nvCxnSpPr>
        <p:spPr>
          <a:xfrm flipV="1">
            <a:off x="1360546" y="3631888"/>
            <a:ext cx="2271112" cy="39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ven puščični povezovalnik 35"/>
          <p:cNvCxnSpPr>
            <a:stCxn id="22" idx="6"/>
            <a:endCxn id="23" idx="2"/>
          </p:cNvCxnSpPr>
          <p:nvPr/>
        </p:nvCxnSpPr>
        <p:spPr>
          <a:xfrm flipV="1">
            <a:off x="1360546" y="3631888"/>
            <a:ext cx="2271112" cy="2022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ven puščični povezovalnik 37"/>
          <p:cNvCxnSpPr>
            <a:stCxn id="20" idx="6"/>
            <a:endCxn id="24" idx="2"/>
          </p:cNvCxnSpPr>
          <p:nvPr/>
        </p:nvCxnSpPr>
        <p:spPr>
          <a:xfrm>
            <a:off x="1360546" y="3055824"/>
            <a:ext cx="2271112" cy="208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ven puščični povezovalnik 39"/>
          <p:cNvCxnSpPr>
            <a:stCxn id="21" idx="6"/>
            <a:endCxn id="24" idx="2"/>
          </p:cNvCxnSpPr>
          <p:nvPr/>
        </p:nvCxnSpPr>
        <p:spPr>
          <a:xfrm>
            <a:off x="1360546" y="4022512"/>
            <a:ext cx="2271112" cy="1119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ven puščični povezovalnik 41"/>
          <p:cNvCxnSpPr>
            <a:stCxn id="22" idx="6"/>
            <a:endCxn id="24" idx="2"/>
          </p:cNvCxnSpPr>
          <p:nvPr/>
        </p:nvCxnSpPr>
        <p:spPr>
          <a:xfrm flipV="1">
            <a:off x="1360546" y="5142136"/>
            <a:ext cx="2271112" cy="512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ven puščični povezovalnik 43"/>
          <p:cNvCxnSpPr>
            <a:stCxn id="23" idx="6"/>
            <a:endCxn id="25" idx="2"/>
          </p:cNvCxnSpPr>
          <p:nvPr/>
        </p:nvCxnSpPr>
        <p:spPr>
          <a:xfrm flipV="1">
            <a:off x="4207722" y="3055824"/>
            <a:ext cx="21506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aven puščični povezovalnik 45"/>
          <p:cNvCxnSpPr>
            <a:stCxn id="23" idx="6"/>
            <a:endCxn id="26" idx="2"/>
          </p:cNvCxnSpPr>
          <p:nvPr/>
        </p:nvCxnSpPr>
        <p:spPr>
          <a:xfrm>
            <a:off x="4207722" y="3631888"/>
            <a:ext cx="2150680" cy="2022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ven puščični povezovalnik 47"/>
          <p:cNvCxnSpPr>
            <a:stCxn id="24" idx="6"/>
            <a:endCxn id="25" idx="2"/>
          </p:cNvCxnSpPr>
          <p:nvPr/>
        </p:nvCxnSpPr>
        <p:spPr>
          <a:xfrm flipV="1">
            <a:off x="4207722" y="3055824"/>
            <a:ext cx="2150680" cy="208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ven puščični povezovalnik 49"/>
          <p:cNvCxnSpPr>
            <a:stCxn id="24" idx="6"/>
            <a:endCxn id="26" idx="2"/>
          </p:cNvCxnSpPr>
          <p:nvPr/>
        </p:nvCxnSpPr>
        <p:spPr>
          <a:xfrm>
            <a:off x="4207722" y="5142136"/>
            <a:ext cx="2150680" cy="512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3" name="Predme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14813"/>
              </p:ext>
            </p:extLst>
          </p:nvPr>
        </p:nvGraphicFramePr>
        <p:xfrm>
          <a:off x="1637387" y="2846368"/>
          <a:ext cx="371231" cy="44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9" name="Equation" r:id="rId4" imgW="190500" imgH="228600" progId="Equation.DSMT4">
                  <p:embed/>
                </p:oleObj>
              </mc:Choice>
              <mc:Fallback>
                <p:oleObj name="Equation" r:id="rId4" imgW="1905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2846368"/>
                        <a:ext cx="371231" cy="445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Predm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66363"/>
              </p:ext>
            </p:extLst>
          </p:nvPr>
        </p:nvGraphicFramePr>
        <p:xfrm>
          <a:off x="1637387" y="3206408"/>
          <a:ext cx="395701" cy="47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0" name="Equation" r:id="rId6" imgW="203040" imgH="241200" progId="Equation.DSMT4">
                  <p:embed/>
                </p:oleObj>
              </mc:Choice>
              <mc:Fallback>
                <p:oleObj name="Equation" r:id="rId6" imgW="203040" imgH="241200" progId="Equation.DSMT4">
                  <p:embed/>
                  <p:pic>
                    <p:nvPicPr>
                      <p:cNvPr id="0" name="Predme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3206408"/>
                        <a:ext cx="395701" cy="47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Predm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230638"/>
              </p:ext>
            </p:extLst>
          </p:nvPr>
        </p:nvGraphicFramePr>
        <p:xfrm>
          <a:off x="1637387" y="4879504"/>
          <a:ext cx="395701" cy="445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1" name="Equation" r:id="rId8" imgW="203040" imgH="228600" progId="Equation.DSMT4">
                  <p:embed/>
                </p:oleObj>
              </mc:Choice>
              <mc:Fallback>
                <p:oleObj name="Equation" r:id="rId8" imgW="203040" imgH="228600" progId="Equation.DSMT4">
                  <p:embed/>
                  <p:pic>
                    <p:nvPicPr>
                      <p:cNvPr id="0" name="Predme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4879504"/>
                        <a:ext cx="395701" cy="4456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Predme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345963"/>
              </p:ext>
            </p:extLst>
          </p:nvPr>
        </p:nvGraphicFramePr>
        <p:xfrm>
          <a:off x="1637387" y="5335632"/>
          <a:ext cx="370730" cy="47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2" name="Equation" r:id="rId10" imgW="190440" imgH="241200" progId="Equation.DSMT4">
                  <p:embed/>
                </p:oleObj>
              </mc:Choice>
              <mc:Fallback>
                <p:oleObj name="Equation" r:id="rId10" imgW="190440" imgH="241200" progId="Equation.DSMT4">
                  <p:embed/>
                  <p:pic>
                    <p:nvPicPr>
                      <p:cNvPr id="0" name="Predme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5335632"/>
                        <a:ext cx="370730" cy="47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Predme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59666"/>
              </p:ext>
            </p:extLst>
          </p:nvPr>
        </p:nvGraphicFramePr>
        <p:xfrm>
          <a:off x="1647908" y="3644806"/>
          <a:ext cx="3968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3" name="Equation" r:id="rId12" imgW="203040" imgH="228600" progId="Equation.DSMT4">
                  <p:embed/>
                </p:oleObj>
              </mc:Choice>
              <mc:Fallback>
                <p:oleObj name="Equation" r:id="rId12" imgW="203040" imgH="228600" progId="Equation.DSMT4">
                  <p:embed/>
                  <p:pic>
                    <p:nvPicPr>
                      <p:cNvPr id="0" name="Predme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908" y="3644806"/>
                        <a:ext cx="3968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Predme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473458"/>
              </p:ext>
            </p:extLst>
          </p:nvPr>
        </p:nvGraphicFramePr>
        <p:xfrm>
          <a:off x="1636796" y="4009931"/>
          <a:ext cx="4206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4" name="Equation" r:id="rId14" imgW="215640" imgH="241200" progId="Equation.DSMT4">
                  <p:embed/>
                </p:oleObj>
              </mc:Choice>
              <mc:Fallback>
                <p:oleObj name="Equation" r:id="rId14" imgW="215640" imgH="241200" progId="Equation.DSMT4">
                  <p:embed/>
                  <p:pic>
                    <p:nvPicPr>
                      <p:cNvPr id="0" name="Predme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96" y="4009931"/>
                        <a:ext cx="4206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Zaobljeni pravokotnik 58"/>
          <p:cNvSpPr/>
          <p:nvPr/>
        </p:nvSpPr>
        <p:spPr>
          <a:xfrm>
            <a:off x="1504562" y="2702352"/>
            <a:ext cx="648072" cy="331893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oljeZBesedilom 59"/>
          <p:cNvSpPr txBox="1"/>
          <p:nvPr/>
        </p:nvSpPr>
        <p:spPr>
          <a:xfrm>
            <a:off x="1360546" y="2320340"/>
            <a:ext cx="109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Weights</a:t>
            </a:r>
            <a:endParaRPr lang="en-US" dirty="0"/>
          </a:p>
        </p:txBody>
      </p:sp>
      <p:sp>
        <p:nvSpPr>
          <p:cNvPr id="61" name="PoljeZBesedilom 60"/>
          <p:cNvSpPr txBox="1"/>
          <p:nvPr/>
        </p:nvSpPr>
        <p:spPr>
          <a:xfrm>
            <a:off x="395536" y="2333020"/>
            <a:ext cx="77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Input</a:t>
            </a:r>
            <a:endParaRPr lang="en-US" dirty="0"/>
          </a:p>
        </p:txBody>
      </p:sp>
      <p:sp>
        <p:nvSpPr>
          <p:cNvPr id="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3" name="Predme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95566"/>
              </p:ext>
            </p:extLst>
          </p:nvPr>
        </p:nvGraphicFramePr>
        <p:xfrm>
          <a:off x="2898808" y="2454087"/>
          <a:ext cx="1873354" cy="63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5" name="Equation" r:id="rId16" imgW="1282700" imgH="431800" progId="Equation.DSMT4">
                  <p:embed/>
                </p:oleObj>
              </mc:Choice>
              <mc:Fallback>
                <p:oleObj name="Equation" r:id="rId16" imgW="1282700" imgH="431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808" y="2454087"/>
                        <a:ext cx="1873354" cy="636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Elipsa 63"/>
          <p:cNvSpPr/>
          <p:nvPr/>
        </p:nvSpPr>
        <p:spPr>
          <a:xfrm>
            <a:off x="3563888" y="356233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Raven puščični povezovalnik 65"/>
          <p:cNvCxnSpPr>
            <a:stCxn id="64" idx="0"/>
          </p:cNvCxnSpPr>
          <p:nvPr/>
        </p:nvCxnSpPr>
        <p:spPr>
          <a:xfrm flipV="1">
            <a:off x="3635896" y="3055824"/>
            <a:ext cx="72008" cy="506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PoljeZBesedilom 66"/>
          <p:cNvSpPr txBox="1"/>
          <p:nvPr/>
        </p:nvSpPr>
        <p:spPr>
          <a:xfrm>
            <a:off x="2856560" y="1944341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Sums</a:t>
            </a:r>
            <a:r>
              <a:rPr lang="sl-SI" sz="1600" dirty="0" smtClean="0"/>
              <a:t> </a:t>
            </a:r>
            <a:r>
              <a:rPr lang="sl-SI" sz="1600" dirty="0" err="1" smtClean="0"/>
              <a:t>weighted</a:t>
            </a:r>
            <a:r>
              <a:rPr lang="sl-SI" sz="1600" dirty="0" smtClean="0"/>
              <a:t> IN signal</a:t>
            </a:r>
            <a:endParaRPr lang="en-US" sz="1600" dirty="0"/>
          </a:p>
        </p:txBody>
      </p:sp>
      <p:sp>
        <p:nvSpPr>
          <p:cNvPr id="68" name="Zaobljeni pravokotnik 67"/>
          <p:cNvSpPr/>
          <p:nvPr/>
        </p:nvSpPr>
        <p:spPr>
          <a:xfrm>
            <a:off x="4427984" y="3293648"/>
            <a:ext cx="432048" cy="3972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0" name="Predme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20080"/>
              </p:ext>
            </p:extLst>
          </p:nvPr>
        </p:nvGraphicFramePr>
        <p:xfrm>
          <a:off x="4932040" y="2287509"/>
          <a:ext cx="1472650" cy="40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6" name="Equation" r:id="rId18" imgW="914400" imgH="254000" progId="Equation.DSMT4">
                  <p:embed/>
                </p:oleObj>
              </mc:Choice>
              <mc:Fallback>
                <p:oleObj name="Equation" r:id="rId18" imgW="914400" imgH="2540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287509"/>
                        <a:ext cx="1472650" cy="403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oljeZBesedilom 73"/>
          <p:cNvSpPr txBox="1"/>
          <p:nvPr/>
        </p:nvSpPr>
        <p:spPr>
          <a:xfrm>
            <a:off x="4878594" y="1701000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Apply</a:t>
            </a:r>
            <a:r>
              <a:rPr lang="sl-SI" sz="1600" dirty="0" smtClean="0"/>
              <a:t> </a:t>
            </a:r>
            <a:r>
              <a:rPr lang="sl-SI" sz="1600" dirty="0" err="1" smtClean="0"/>
              <a:t>activation</a:t>
            </a:r>
            <a:r>
              <a:rPr lang="sl-SI" sz="1600" dirty="0" smtClean="0"/>
              <a:t> </a:t>
            </a:r>
            <a:r>
              <a:rPr lang="sl-SI" sz="1600" dirty="0" err="1" smtClean="0"/>
              <a:t>function</a:t>
            </a:r>
            <a:endParaRPr lang="en-US" sz="1600" dirty="0"/>
          </a:p>
        </p:txBody>
      </p:sp>
      <p:cxnSp>
        <p:nvCxnSpPr>
          <p:cNvPr id="77" name="Raven puščični povezovalnik 76"/>
          <p:cNvCxnSpPr>
            <a:stCxn id="25" idx="6"/>
          </p:cNvCxnSpPr>
          <p:nvPr/>
        </p:nvCxnSpPr>
        <p:spPr>
          <a:xfrm>
            <a:off x="6934466" y="3055824"/>
            <a:ext cx="1381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aven puščični povezovalnik 77"/>
          <p:cNvCxnSpPr/>
          <p:nvPr/>
        </p:nvCxnSpPr>
        <p:spPr>
          <a:xfrm flipV="1">
            <a:off x="6934466" y="5654680"/>
            <a:ext cx="1381950" cy="1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ven puščični povezovalnik 79"/>
          <p:cNvCxnSpPr/>
          <p:nvPr/>
        </p:nvCxnSpPr>
        <p:spPr>
          <a:xfrm flipV="1">
            <a:off x="4860032" y="2702352"/>
            <a:ext cx="576064" cy="606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" name="Predme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46672"/>
              </p:ext>
            </p:extLst>
          </p:nvPr>
        </p:nvGraphicFramePr>
        <p:xfrm>
          <a:off x="5537200" y="2943277"/>
          <a:ext cx="404979" cy="40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7" name="Equation" r:id="rId20" imgW="228600" imgH="228600" progId="Equation.DSMT4">
                  <p:embed/>
                </p:oleObj>
              </mc:Choice>
              <mc:Fallback>
                <p:oleObj name="Equation" r:id="rId20" imgW="22860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2943277"/>
                        <a:ext cx="404979" cy="404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Predme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60260"/>
              </p:ext>
            </p:extLst>
          </p:nvPr>
        </p:nvGraphicFramePr>
        <p:xfrm>
          <a:off x="5537200" y="3390265"/>
          <a:ext cx="40481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8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Predme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390265"/>
                        <a:ext cx="404813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Predme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314671"/>
              </p:ext>
            </p:extLst>
          </p:nvPr>
        </p:nvGraphicFramePr>
        <p:xfrm>
          <a:off x="5537200" y="4813300"/>
          <a:ext cx="4048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9" name="Equation" r:id="rId24" imgW="228600" imgH="228600" progId="Equation.DSMT4">
                  <p:embed/>
                </p:oleObj>
              </mc:Choice>
              <mc:Fallback>
                <p:oleObj name="Equation" r:id="rId24" imgW="228600" imgH="228600" progId="Equation.DSMT4">
                  <p:embed/>
                  <p:pic>
                    <p:nvPicPr>
                      <p:cNvPr id="0" name="Predme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4813300"/>
                        <a:ext cx="40481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Predm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63522"/>
              </p:ext>
            </p:extLst>
          </p:nvPr>
        </p:nvGraphicFramePr>
        <p:xfrm>
          <a:off x="5537200" y="5279390"/>
          <a:ext cx="42703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0" name="Equation" r:id="rId26" imgW="241200" imgH="241200" progId="Equation.DSMT4">
                  <p:embed/>
                </p:oleObj>
              </mc:Choice>
              <mc:Fallback>
                <p:oleObj name="Equation" r:id="rId26" imgW="241200" imgH="241200" progId="Equation.DSMT4">
                  <p:embed/>
                  <p:pic>
                    <p:nvPicPr>
                      <p:cNvPr id="0" name="Predme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5279390"/>
                        <a:ext cx="42703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Zaobljeni pravokotnik 86"/>
          <p:cNvSpPr/>
          <p:nvPr/>
        </p:nvSpPr>
        <p:spPr>
          <a:xfrm>
            <a:off x="5353326" y="2922856"/>
            <a:ext cx="648072" cy="2882408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oljeZBesedilom 87"/>
          <p:cNvSpPr txBox="1"/>
          <p:nvPr/>
        </p:nvSpPr>
        <p:spPr>
          <a:xfrm>
            <a:off x="5174392" y="6021288"/>
            <a:ext cx="109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Weights</a:t>
            </a:r>
            <a:endParaRPr lang="en-US" dirty="0"/>
          </a:p>
        </p:txBody>
      </p:sp>
      <p:sp>
        <p:nvSpPr>
          <p:cNvPr id="89" name="Elipsa 88"/>
          <p:cNvSpPr/>
          <p:nvPr/>
        </p:nvSpPr>
        <p:spPr>
          <a:xfrm>
            <a:off x="6300192" y="300571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Zaobljeni pravokotnik 89"/>
          <p:cNvSpPr/>
          <p:nvPr/>
        </p:nvSpPr>
        <p:spPr>
          <a:xfrm>
            <a:off x="7409417" y="2879088"/>
            <a:ext cx="432048" cy="3972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4" name="Predme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527756"/>
              </p:ext>
            </p:extLst>
          </p:nvPr>
        </p:nvGraphicFramePr>
        <p:xfrm>
          <a:off x="6646434" y="4079000"/>
          <a:ext cx="2040700" cy="64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1" name="Equation" r:id="rId28" imgW="1396394" imgH="444307" progId="Equation.DSMT4">
                  <p:embed/>
                </p:oleObj>
              </mc:Choice>
              <mc:Fallback>
                <p:oleObj name="Equation" r:id="rId28" imgW="1396394" imgH="444307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434" y="4079000"/>
                        <a:ext cx="2040700" cy="64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Raven puščični povezovalnik 95"/>
          <p:cNvCxnSpPr/>
          <p:nvPr/>
        </p:nvCxnSpPr>
        <p:spPr>
          <a:xfrm>
            <a:off x="6382360" y="3119252"/>
            <a:ext cx="501328" cy="565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8" name="Predme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685418"/>
              </p:ext>
            </p:extLst>
          </p:nvPr>
        </p:nvGraphicFramePr>
        <p:xfrm>
          <a:off x="7420673" y="2136723"/>
          <a:ext cx="1394556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2" name="Equation" r:id="rId30" imgW="952087" imgH="253890" progId="Equation.DSMT4">
                  <p:embed/>
                </p:oleObj>
              </mc:Choice>
              <mc:Fallback>
                <p:oleObj name="Equation" r:id="rId30" imgW="952087" imgH="25389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0673" y="2136723"/>
                        <a:ext cx="1394556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" name="Raven puščični povezovalnik 99"/>
          <p:cNvCxnSpPr>
            <a:stCxn id="90" idx="0"/>
          </p:cNvCxnSpPr>
          <p:nvPr/>
        </p:nvCxnSpPr>
        <p:spPr>
          <a:xfrm flipV="1">
            <a:off x="7625441" y="2529116"/>
            <a:ext cx="216024" cy="3499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Raven povezovalnik 101"/>
          <p:cNvCxnSpPr/>
          <p:nvPr/>
        </p:nvCxnSpPr>
        <p:spPr>
          <a:xfrm>
            <a:off x="2496102" y="1882785"/>
            <a:ext cx="0" cy="4507835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Raven povezovalnik 102"/>
          <p:cNvCxnSpPr/>
          <p:nvPr/>
        </p:nvCxnSpPr>
        <p:spPr>
          <a:xfrm>
            <a:off x="6165552" y="2727395"/>
            <a:ext cx="0" cy="3663225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5" name="PoljeZBesedilom 104"/>
          <p:cNvSpPr txBox="1"/>
          <p:nvPr/>
        </p:nvSpPr>
        <p:spPr>
          <a:xfrm>
            <a:off x="6612794" y="3690920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Sums</a:t>
            </a:r>
            <a:r>
              <a:rPr lang="sl-SI" sz="1600" dirty="0" smtClean="0"/>
              <a:t> </a:t>
            </a:r>
            <a:r>
              <a:rPr lang="sl-SI" sz="1600" dirty="0" err="1" smtClean="0"/>
              <a:t>weighted</a:t>
            </a:r>
            <a:r>
              <a:rPr lang="sl-SI" sz="1600" dirty="0" smtClean="0"/>
              <a:t> IN signal </a:t>
            </a:r>
            <a:endParaRPr lang="en-US" sz="1600" dirty="0"/>
          </a:p>
        </p:txBody>
      </p:sp>
      <p:sp>
        <p:nvSpPr>
          <p:cNvPr id="106" name="PoljeZBesedilom 105"/>
          <p:cNvSpPr txBox="1"/>
          <p:nvPr/>
        </p:nvSpPr>
        <p:spPr>
          <a:xfrm>
            <a:off x="7253286" y="1641568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Apply</a:t>
            </a:r>
            <a:r>
              <a:rPr lang="sl-SI" sz="1600" dirty="0" smtClean="0"/>
              <a:t> </a:t>
            </a:r>
            <a:r>
              <a:rPr lang="sl-SI" sz="1600" dirty="0" err="1" smtClean="0"/>
              <a:t>activation</a:t>
            </a:r>
            <a:r>
              <a:rPr lang="sl-SI" sz="1600" dirty="0" smtClean="0"/>
              <a:t> </a:t>
            </a:r>
            <a:r>
              <a:rPr lang="sl-SI" sz="1600" dirty="0" err="1" smtClean="0"/>
              <a:t>function</a:t>
            </a:r>
            <a:endParaRPr lang="en-US" sz="1600" dirty="0"/>
          </a:p>
        </p:txBody>
      </p:sp>
      <p:sp>
        <p:nvSpPr>
          <p:cNvPr id="107" name="Zaobljeni pravokotnik 106"/>
          <p:cNvSpPr/>
          <p:nvPr/>
        </p:nvSpPr>
        <p:spPr>
          <a:xfrm>
            <a:off x="6592495" y="3675635"/>
            <a:ext cx="2146559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Zaobljeni pravokotnik 107"/>
          <p:cNvSpPr/>
          <p:nvPr/>
        </p:nvSpPr>
        <p:spPr>
          <a:xfrm>
            <a:off x="2837998" y="1938016"/>
            <a:ext cx="2022034" cy="1202952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Zaobljeni pravokotnik 108"/>
          <p:cNvSpPr/>
          <p:nvPr/>
        </p:nvSpPr>
        <p:spPr>
          <a:xfrm>
            <a:off x="4838173" y="1564840"/>
            <a:ext cx="1774621" cy="1202952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Zaobljeni pravokotnik 109"/>
          <p:cNvSpPr/>
          <p:nvPr/>
        </p:nvSpPr>
        <p:spPr>
          <a:xfrm>
            <a:off x="7219644" y="1486720"/>
            <a:ext cx="1774621" cy="1202952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504056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Backpropagation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of errors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6</a:t>
            </a:r>
          </a:p>
          <a:p>
            <a:pPr marL="45720" indent="0">
              <a:buNone/>
            </a:pPr>
            <a:r>
              <a:rPr lang="en-US" sz="1800" dirty="0" smtClean="0"/>
              <a:t>Each output unit                      receives a target pattern</a:t>
            </a:r>
          </a:p>
          <a:p>
            <a:pPr marL="45720" indent="0">
              <a:buNone/>
            </a:pPr>
            <a:r>
              <a:rPr lang="en-US" sz="1800" dirty="0" smtClean="0"/>
              <a:t>computes its error information term</a:t>
            </a:r>
          </a:p>
          <a:p>
            <a:pPr marL="45720" indent="0">
              <a:buNone/>
            </a:pPr>
            <a:r>
              <a:rPr lang="en-US" sz="1800" dirty="0" smtClean="0"/>
              <a:t>calculates its weight correction term </a:t>
            </a:r>
          </a:p>
          <a:p>
            <a:pPr marL="45720" indent="0">
              <a:buNone/>
            </a:pPr>
            <a:r>
              <a:rPr lang="en-US" sz="1800" dirty="0" smtClean="0"/>
              <a:t>calculates its bias correction term</a:t>
            </a:r>
          </a:p>
          <a:p>
            <a:pPr marL="45720" indent="0">
              <a:buNone/>
            </a:pPr>
            <a:r>
              <a:rPr lang="en-US" sz="1800" dirty="0" smtClean="0"/>
              <a:t>and sends     to units in the layer below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7</a:t>
            </a:r>
          </a:p>
          <a:p>
            <a:pPr marL="45720" indent="0">
              <a:buNone/>
            </a:pPr>
            <a:r>
              <a:rPr lang="en-US" sz="1800" dirty="0" smtClean="0"/>
              <a:t>Each hidden unit                      sums its delta inputs</a:t>
            </a:r>
          </a:p>
          <a:p>
            <a:pPr marL="45720" indent="0">
              <a:buNone/>
            </a:pPr>
            <a:r>
              <a:rPr lang="en-US" sz="1800" dirty="0" smtClean="0"/>
              <a:t>calculates its error correction term</a:t>
            </a:r>
          </a:p>
          <a:p>
            <a:pPr marL="45720" indent="0">
              <a:buNone/>
            </a:pPr>
            <a:r>
              <a:rPr lang="en-US" sz="1800" dirty="0" smtClean="0"/>
              <a:t>calculates its weight correction term</a:t>
            </a:r>
          </a:p>
          <a:p>
            <a:pPr marL="45720" indent="0">
              <a:buNone/>
            </a:pPr>
            <a:r>
              <a:rPr lang="en-US" sz="1800" dirty="0" smtClean="0"/>
              <a:t>and calculates its bias correction term 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828047"/>
              </p:ext>
            </p:extLst>
          </p:nvPr>
        </p:nvGraphicFramePr>
        <p:xfrm>
          <a:off x="2650146" y="2348880"/>
          <a:ext cx="1417798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1" name="Equation" r:id="rId4" imgW="965200" imgH="254000" progId="Equation.DSMT4">
                  <p:embed/>
                </p:oleObj>
              </mc:Choice>
              <mc:Fallback>
                <p:oleObj name="Equation" r:id="rId4" imgW="965200" imgH="254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146" y="2348880"/>
                        <a:ext cx="1417798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230804"/>
              </p:ext>
            </p:extLst>
          </p:nvPr>
        </p:nvGraphicFramePr>
        <p:xfrm>
          <a:off x="4962108" y="2636912"/>
          <a:ext cx="2490212" cy="40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Equation" r:id="rId6" imgW="1548728" imgH="253890" progId="Equation.DSMT4">
                  <p:embed/>
                </p:oleObj>
              </mc:Choice>
              <mc:Fallback>
                <p:oleObj name="Equation" r:id="rId6" imgW="1548728" imgH="25389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108" y="2636912"/>
                        <a:ext cx="2490212" cy="403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Predm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23306"/>
              </p:ext>
            </p:extLst>
          </p:nvPr>
        </p:nvGraphicFramePr>
        <p:xfrm>
          <a:off x="5004048" y="3068960"/>
          <a:ext cx="1115644" cy="32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8" imgW="838200" imgH="241300" progId="Equation.DSMT4">
                  <p:embed/>
                </p:oleObj>
              </mc:Choice>
              <mc:Fallback>
                <p:oleObj name="Equation" r:id="rId8" imgW="8382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068960"/>
                        <a:ext cx="1115644" cy="3253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Predm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5357"/>
              </p:ext>
            </p:extLst>
          </p:nvPr>
        </p:nvGraphicFramePr>
        <p:xfrm>
          <a:off x="4997770" y="3429000"/>
          <a:ext cx="942382" cy="30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10" imgW="711200" imgH="228600" progId="Equation.DSMT4">
                  <p:embed/>
                </p:oleObj>
              </mc:Choice>
              <mc:Fallback>
                <p:oleObj name="Equation" r:id="rId10" imgW="7112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770" y="3429000"/>
                        <a:ext cx="942382" cy="30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017437"/>
              </p:ext>
            </p:extLst>
          </p:nvPr>
        </p:nvGraphicFramePr>
        <p:xfrm>
          <a:off x="1939189" y="3861048"/>
          <a:ext cx="255670" cy="33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12" imgW="177646" imgH="228402" progId="Equation.DSMT4">
                  <p:embed/>
                </p:oleObj>
              </mc:Choice>
              <mc:Fallback>
                <p:oleObj name="Equation" r:id="rId12" imgW="177646" imgH="22840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189" y="3861048"/>
                        <a:ext cx="255670" cy="334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Predm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90940"/>
              </p:ext>
            </p:extLst>
          </p:nvPr>
        </p:nvGraphicFramePr>
        <p:xfrm>
          <a:off x="2640848" y="4581128"/>
          <a:ext cx="1427096" cy="41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name="Equation" r:id="rId14" imgW="977900" imgH="279400" progId="Equation.DSMT4">
                  <p:embed/>
                </p:oleObj>
              </mc:Choice>
              <mc:Fallback>
                <p:oleObj name="Equation" r:id="rId14" imgW="977900" imgH="279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48" y="4581128"/>
                        <a:ext cx="1427096" cy="41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Predm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37815"/>
              </p:ext>
            </p:extLst>
          </p:nvPr>
        </p:nvGraphicFramePr>
        <p:xfrm>
          <a:off x="6401824" y="4437112"/>
          <a:ext cx="1617684" cy="63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7" name="Equation" r:id="rId16" imgW="1104900" imgH="431800" progId="Equation.DSMT4">
                  <p:embed/>
                </p:oleObj>
              </mc:Choice>
              <mc:Fallback>
                <p:oleObj name="Equation" r:id="rId16" imgW="1104900" imgH="431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824" y="4437112"/>
                        <a:ext cx="1617684" cy="636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Predme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37907"/>
              </p:ext>
            </p:extLst>
          </p:nvPr>
        </p:nvGraphicFramePr>
        <p:xfrm>
          <a:off x="4844853" y="4941168"/>
          <a:ext cx="2031403" cy="41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8" name="Equation" r:id="rId18" imgW="1384300" imgH="279400" progId="Equation.DSMT4">
                  <p:embed/>
                </p:oleObj>
              </mc:Choice>
              <mc:Fallback>
                <p:oleObj name="Equation" r:id="rId18" imgW="1384300" imgH="2794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853" y="4941168"/>
                        <a:ext cx="2031403" cy="41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Predme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141615"/>
              </p:ext>
            </p:extLst>
          </p:nvPr>
        </p:nvGraphicFramePr>
        <p:xfrm>
          <a:off x="4954393" y="5319581"/>
          <a:ext cx="1092402" cy="35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9" name="Equation" r:id="rId20" imgW="748975" imgH="241195" progId="Equation.DSMT4">
                  <p:embed/>
                </p:oleObj>
              </mc:Choice>
              <mc:Fallback>
                <p:oleObj name="Equation" r:id="rId20" imgW="748975" imgH="241195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393" y="5319581"/>
                        <a:ext cx="1092402" cy="357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" name="Predm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25111"/>
              </p:ext>
            </p:extLst>
          </p:nvPr>
        </p:nvGraphicFramePr>
        <p:xfrm>
          <a:off x="5098253" y="5715481"/>
          <a:ext cx="1004080" cy="35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0" name="Equation" r:id="rId22" imgW="685800" imgH="241300" progId="Equation.DSMT4">
                  <p:embed/>
                </p:oleObj>
              </mc:Choice>
              <mc:Fallback>
                <p:oleObj name="Equation" r:id="rId22" imgW="685800" imgH="2413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253" y="5715481"/>
                        <a:ext cx="1004080" cy="357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84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539552" y="1327632"/>
            <a:ext cx="7632848" cy="51845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Backpropagation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of errors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Elipsa 19"/>
          <p:cNvSpPr/>
          <p:nvPr/>
        </p:nvSpPr>
        <p:spPr>
          <a:xfrm>
            <a:off x="784482" y="2767792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X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1" name="Elipsa 20"/>
          <p:cNvSpPr/>
          <p:nvPr/>
        </p:nvSpPr>
        <p:spPr>
          <a:xfrm>
            <a:off x="784482" y="3734480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X</a:t>
            </a:r>
            <a:r>
              <a:rPr lang="sl-SI" baseline="-25000" dirty="0"/>
              <a:t>2</a:t>
            </a:r>
            <a:endParaRPr lang="en-US" baseline="-25000" dirty="0"/>
          </a:p>
        </p:txBody>
      </p:sp>
      <p:sp>
        <p:nvSpPr>
          <p:cNvPr id="22" name="Elipsa 21"/>
          <p:cNvSpPr/>
          <p:nvPr/>
        </p:nvSpPr>
        <p:spPr>
          <a:xfrm>
            <a:off x="784482" y="5366648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X</a:t>
            </a:r>
            <a:r>
              <a:rPr lang="sl-SI" baseline="-25000" dirty="0" err="1"/>
              <a:t>n</a:t>
            </a:r>
            <a:endParaRPr lang="en-US" baseline="-25000" dirty="0"/>
          </a:p>
        </p:txBody>
      </p:sp>
      <p:sp>
        <p:nvSpPr>
          <p:cNvPr id="23" name="Elipsa 22"/>
          <p:cNvSpPr/>
          <p:nvPr/>
        </p:nvSpPr>
        <p:spPr>
          <a:xfrm>
            <a:off x="3631658" y="3343856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/>
              <a:t>Z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4" name="Elipsa 23"/>
          <p:cNvSpPr/>
          <p:nvPr/>
        </p:nvSpPr>
        <p:spPr>
          <a:xfrm>
            <a:off x="3631658" y="4854104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Z</a:t>
            </a:r>
            <a:r>
              <a:rPr lang="sl-SI" baseline="-25000" dirty="0" err="1"/>
              <a:t>j</a:t>
            </a:r>
            <a:endParaRPr lang="en-US" baseline="-25000" dirty="0"/>
          </a:p>
        </p:txBody>
      </p:sp>
      <p:sp>
        <p:nvSpPr>
          <p:cNvPr id="25" name="Elipsa 24"/>
          <p:cNvSpPr/>
          <p:nvPr/>
        </p:nvSpPr>
        <p:spPr>
          <a:xfrm>
            <a:off x="6358402" y="2767792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/>
              <a:t>Y</a:t>
            </a:r>
            <a:r>
              <a:rPr lang="sl-SI" baseline="-25000" dirty="0" smtClean="0"/>
              <a:t>1</a:t>
            </a:r>
            <a:endParaRPr lang="en-US" baseline="-25000" dirty="0"/>
          </a:p>
        </p:txBody>
      </p:sp>
      <p:sp>
        <p:nvSpPr>
          <p:cNvPr id="26" name="Elipsa 25"/>
          <p:cNvSpPr/>
          <p:nvPr/>
        </p:nvSpPr>
        <p:spPr>
          <a:xfrm>
            <a:off x="6358402" y="5366648"/>
            <a:ext cx="576064" cy="5760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/>
              <a:t>Y</a:t>
            </a:r>
            <a:r>
              <a:rPr lang="sl-SI" baseline="-25000" dirty="0" err="1" smtClean="0"/>
              <a:t>k</a:t>
            </a:r>
            <a:endParaRPr lang="en-US" baseline="-25000" dirty="0"/>
          </a:p>
        </p:txBody>
      </p:sp>
      <p:cxnSp>
        <p:nvCxnSpPr>
          <p:cNvPr id="32" name="Raven puščični povezovalnik 31"/>
          <p:cNvCxnSpPr>
            <a:stCxn id="20" idx="6"/>
            <a:endCxn id="23" idx="2"/>
          </p:cNvCxnSpPr>
          <p:nvPr/>
        </p:nvCxnSpPr>
        <p:spPr>
          <a:xfrm>
            <a:off x="1360546" y="3055824"/>
            <a:ext cx="2271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ven puščični povezovalnik 33"/>
          <p:cNvCxnSpPr>
            <a:stCxn id="21" idx="6"/>
            <a:endCxn id="23" idx="2"/>
          </p:cNvCxnSpPr>
          <p:nvPr/>
        </p:nvCxnSpPr>
        <p:spPr>
          <a:xfrm flipV="1">
            <a:off x="1360546" y="3631888"/>
            <a:ext cx="2271112" cy="39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ven puščični povezovalnik 35"/>
          <p:cNvCxnSpPr>
            <a:stCxn id="22" idx="6"/>
            <a:endCxn id="23" idx="2"/>
          </p:cNvCxnSpPr>
          <p:nvPr/>
        </p:nvCxnSpPr>
        <p:spPr>
          <a:xfrm flipV="1">
            <a:off x="1360546" y="3631888"/>
            <a:ext cx="2271112" cy="2022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ven puščični povezovalnik 37"/>
          <p:cNvCxnSpPr>
            <a:stCxn id="20" idx="6"/>
            <a:endCxn id="24" idx="2"/>
          </p:cNvCxnSpPr>
          <p:nvPr/>
        </p:nvCxnSpPr>
        <p:spPr>
          <a:xfrm>
            <a:off x="1360546" y="3055824"/>
            <a:ext cx="2271112" cy="208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ven puščični povezovalnik 39"/>
          <p:cNvCxnSpPr>
            <a:stCxn id="21" idx="6"/>
            <a:endCxn id="24" idx="2"/>
          </p:cNvCxnSpPr>
          <p:nvPr/>
        </p:nvCxnSpPr>
        <p:spPr>
          <a:xfrm>
            <a:off x="1360546" y="4022512"/>
            <a:ext cx="2271112" cy="1119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ven puščični povezovalnik 41"/>
          <p:cNvCxnSpPr>
            <a:stCxn id="22" idx="6"/>
            <a:endCxn id="24" idx="2"/>
          </p:cNvCxnSpPr>
          <p:nvPr/>
        </p:nvCxnSpPr>
        <p:spPr>
          <a:xfrm flipV="1">
            <a:off x="1360546" y="5142136"/>
            <a:ext cx="2271112" cy="512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ven puščični povezovalnik 43"/>
          <p:cNvCxnSpPr>
            <a:stCxn id="23" idx="6"/>
            <a:endCxn id="25" idx="2"/>
          </p:cNvCxnSpPr>
          <p:nvPr/>
        </p:nvCxnSpPr>
        <p:spPr>
          <a:xfrm flipV="1">
            <a:off x="4207722" y="3055824"/>
            <a:ext cx="21506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aven puščični povezovalnik 45"/>
          <p:cNvCxnSpPr>
            <a:stCxn id="23" idx="6"/>
            <a:endCxn id="26" idx="2"/>
          </p:cNvCxnSpPr>
          <p:nvPr/>
        </p:nvCxnSpPr>
        <p:spPr>
          <a:xfrm>
            <a:off x="4207722" y="3631888"/>
            <a:ext cx="2150680" cy="2022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ven puščični povezovalnik 47"/>
          <p:cNvCxnSpPr>
            <a:stCxn id="24" idx="6"/>
            <a:endCxn id="25" idx="2"/>
          </p:cNvCxnSpPr>
          <p:nvPr/>
        </p:nvCxnSpPr>
        <p:spPr>
          <a:xfrm flipV="1">
            <a:off x="4207722" y="3055824"/>
            <a:ext cx="2150680" cy="208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ven puščični povezovalnik 49"/>
          <p:cNvCxnSpPr>
            <a:stCxn id="24" idx="6"/>
            <a:endCxn id="26" idx="2"/>
          </p:cNvCxnSpPr>
          <p:nvPr/>
        </p:nvCxnSpPr>
        <p:spPr>
          <a:xfrm>
            <a:off x="4207722" y="5142136"/>
            <a:ext cx="2150680" cy="512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3" name="Predme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48122"/>
              </p:ext>
            </p:extLst>
          </p:nvPr>
        </p:nvGraphicFramePr>
        <p:xfrm>
          <a:off x="1637387" y="2846368"/>
          <a:ext cx="371231" cy="44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1" name="Equation" r:id="rId4" imgW="190500" imgH="228600" progId="Equation.DSMT4">
                  <p:embed/>
                </p:oleObj>
              </mc:Choice>
              <mc:Fallback>
                <p:oleObj name="Equation" r:id="rId4" imgW="19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2846368"/>
                        <a:ext cx="371231" cy="445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Predm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210088"/>
              </p:ext>
            </p:extLst>
          </p:nvPr>
        </p:nvGraphicFramePr>
        <p:xfrm>
          <a:off x="1637387" y="3206408"/>
          <a:ext cx="395701" cy="47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2" name="Equation" r:id="rId6" imgW="203040" imgH="241200" progId="Equation.DSMT4">
                  <p:embed/>
                </p:oleObj>
              </mc:Choice>
              <mc:Fallback>
                <p:oleObj name="Equation" r:id="rId6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3206408"/>
                        <a:ext cx="395701" cy="47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Predm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685338"/>
              </p:ext>
            </p:extLst>
          </p:nvPr>
        </p:nvGraphicFramePr>
        <p:xfrm>
          <a:off x="1637387" y="4879504"/>
          <a:ext cx="395701" cy="445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3" name="Equation" r:id="rId8" imgW="203040" imgH="228600" progId="Equation.DSMT4">
                  <p:embed/>
                </p:oleObj>
              </mc:Choice>
              <mc:Fallback>
                <p:oleObj name="Equation" r:id="rId8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4879504"/>
                        <a:ext cx="395701" cy="4456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Predme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4146"/>
              </p:ext>
            </p:extLst>
          </p:nvPr>
        </p:nvGraphicFramePr>
        <p:xfrm>
          <a:off x="1637387" y="5335632"/>
          <a:ext cx="370730" cy="47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4" name="Equation" r:id="rId10" imgW="190440" imgH="241200" progId="Equation.DSMT4">
                  <p:embed/>
                </p:oleObj>
              </mc:Choice>
              <mc:Fallback>
                <p:oleObj name="Equation" r:id="rId10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387" y="5335632"/>
                        <a:ext cx="370730" cy="47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Predme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15646"/>
              </p:ext>
            </p:extLst>
          </p:nvPr>
        </p:nvGraphicFramePr>
        <p:xfrm>
          <a:off x="1647908" y="3644806"/>
          <a:ext cx="3968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5" name="Equation" r:id="rId12" imgW="203040" imgH="228600" progId="Equation.DSMT4">
                  <p:embed/>
                </p:oleObj>
              </mc:Choice>
              <mc:Fallback>
                <p:oleObj name="Equation" r:id="rId12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908" y="3644806"/>
                        <a:ext cx="3968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Predme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551292"/>
              </p:ext>
            </p:extLst>
          </p:nvPr>
        </p:nvGraphicFramePr>
        <p:xfrm>
          <a:off x="1636796" y="4009931"/>
          <a:ext cx="4206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6" name="Equation" r:id="rId14" imgW="215640" imgH="241200" progId="Equation.DSMT4">
                  <p:embed/>
                </p:oleObj>
              </mc:Choice>
              <mc:Fallback>
                <p:oleObj name="Equation" r:id="rId14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96" y="4009931"/>
                        <a:ext cx="4206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Zaobljeni pravokotnik 58"/>
          <p:cNvSpPr/>
          <p:nvPr/>
        </p:nvSpPr>
        <p:spPr>
          <a:xfrm>
            <a:off x="1504562" y="2702352"/>
            <a:ext cx="648072" cy="331893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oljeZBesedilom 59"/>
          <p:cNvSpPr txBox="1"/>
          <p:nvPr/>
        </p:nvSpPr>
        <p:spPr>
          <a:xfrm>
            <a:off x="1360546" y="2320340"/>
            <a:ext cx="109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Weights</a:t>
            </a:r>
            <a:endParaRPr lang="en-US" dirty="0"/>
          </a:p>
        </p:txBody>
      </p:sp>
      <p:sp>
        <p:nvSpPr>
          <p:cNvPr id="61" name="PoljeZBesedilom 60"/>
          <p:cNvSpPr txBox="1"/>
          <p:nvPr/>
        </p:nvSpPr>
        <p:spPr>
          <a:xfrm>
            <a:off x="395536" y="2333020"/>
            <a:ext cx="77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Input</a:t>
            </a:r>
            <a:endParaRPr lang="en-US" dirty="0"/>
          </a:p>
        </p:txBody>
      </p:sp>
      <p:sp>
        <p:nvSpPr>
          <p:cNvPr id="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4" name="Elipsa 63"/>
          <p:cNvSpPr/>
          <p:nvPr/>
        </p:nvSpPr>
        <p:spPr>
          <a:xfrm>
            <a:off x="5929390" y="3076953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oljeZBesedilom 66"/>
          <p:cNvSpPr txBox="1"/>
          <p:nvPr/>
        </p:nvSpPr>
        <p:spPr>
          <a:xfrm>
            <a:off x="5916584" y="1594357"/>
            <a:ext cx="191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Weight</a:t>
            </a:r>
            <a:r>
              <a:rPr lang="sl-SI" sz="1600" dirty="0" smtClean="0"/>
              <a:t> </a:t>
            </a:r>
            <a:r>
              <a:rPr lang="sl-SI" sz="1600" dirty="0" err="1" smtClean="0"/>
              <a:t>correction</a:t>
            </a:r>
            <a:r>
              <a:rPr lang="sl-SI" sz="1600" dirty="0" smtClean="0"/>
              <a:t> term</a:t>
            </a:r>
            <a:endParaRPr lang="en-US" sz="1600" dirty="0"/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77" name="Raven puščični povezovalnik 76"/>
          <p:cNvCxnSpPr>
            <a:stCxn id="25" idx="6"/>
          </p:cNvCxnSpPr>
          <p:nvPr/>
        </p:nvCxnSpPr>
        <p:spPr>
          <a:xfrm>
            <a:off x="6934466" y="3055824"/>
            <a:ext cx="1381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aven puščični povezovalnik 77"/>
          <p:cNvCxnSpPr/>
          <p:nvPr/>
        </p:nvCxnSpPr>
        <p:spPr>
          <a:xfrm flipV="1">
            <a:off x="6934466" y="5654680"/>
            <a:ext cx="1381950" cy="1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" name="Predme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591048"/>
              </p:ext>
            </p:extLst>
          </p:nvPr>
        </p:nvGraphicFramePr>
        <p:xfrm>
          <a:off x="5537200" y="2943277"/>
          <a:ext cx="404979" cy="40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7" name="Equation" r:id="rId16" imgW="228600" imgH="228600" progId="Equation.DSMT4">
                  <p:embed/>
                </p:oleObj>
              </mc:Choice>
              <mc:Fallback>
                <p:oleObj name="Equation" r:id="rId16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2943277"/>
                        <a:ext cx="404979" cy="404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Predme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143090"/>
              </p:ext>
            </p:extLst>
          </p:nvPr>
        </p:nvGraphicFramePr>
        <p:xfrm>
          <a:off x="5537200" y="3390265"/>
          <a:ext cx="40481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8" name="Equation" r:id="rId18" imgW="228600" imgH="241200" progId="Equation.DSMT4">
                  <p:embed/>
                </p:oleObj>
              </mc:Choice>
              <mc:Fallback>
                <p:oleObj name="Equation" r:id="rId18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390265"/>
                        <a:ext cx="404813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Predme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134866"/>
              </p:ext>
            </p:extLst>
          </p:nvPr>
        </p:nvGraphicFramePr>
        <p:xfrm>
          <a:off x="5537200" y="4813300"/>
          <a:ext cx="4048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9" name="Equation" r:id="rId20" imgW="228600" imgH="228600" progId="Equation.DSMT4">
                  <p:embed/>
                </p:oleObj>
              </mc:Choice>
              <mc:Fallback>
                <p:oleObj name="Equation" r:id="rId20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4813300"/>
                        <a:ext cx="40481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Predm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886548"/>
              </p:ext>
            </p:extLst>
          </p:nvPr>
        </p:nvGraphicFramePr>
        <p:xfrm>
          <a:off x="5537200" y="5279390"/>
          <a:ext cx="42703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0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5279390"/>
                        <a:ext cx="42703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Zaobljeni pravokotnik 86"/>
          <p:cNvSpPr/>
          <p:nvPr/>
        </p:nvSpPr>
        <p:spPr>
          <a:xfrm>
            <a:off x="5353326" y="2922856"/>
            <a:ext cx="648072" cy="2882408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oljeZBesedilom 87"/>
          <p:cNvSpPr txBox="1"/>
          <p:nvPr/>
        </p:nvSpPr>
        <p:spPr>
          <a:xfrm>
            <a:off x="5174392" y="6021288"/>
            <a:ext cx="109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Weights</a:t>
            </a:r>
            <a:endParaRPr lang="en-US" dirty="0"/>
          </a:p>
        </p:txBody>
      </p:sp>
      <p:sp>
        <p:nvSpPr>
          <p:cNvPr id="89" name="Elipsa 88"/>
          <p:cNvSpPr/>
          <p:nvPr/>
        </p:nvSpPr>
        <p:spPr>
          <a:xfrm>
            <a:off x="6286394" y="300571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4" name="Predme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898675"/>
              </p:ext>
            </p:extLst>
          </p:nvPr>
        </p:nvGraphicFramePr>
        <p:xfrm>
          <a:off x="6670257" y="4390876"/>
          <a:ext cx="1972830" cy="336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" name="Equation" r:id="rId24" imgW="1485720" imgH="253800" progId="Equation.DSMT4">
                  <p:embed/>
                </p:oleObj>
              </mc:Choice>
              <mc:Fallback>
                <p:oleObj name="Equation" r:id="rId24" imgW="1485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257" y="4390876"/>
                        <a:ext cx="1972830" cy="3362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Raven puščični povezovalnik 95"/>
          <p:cNvCxnSpPr/>
          <p:nvPr/>
        </p:nvCxnSpPr>
        <p:spPr>
          <a:xfrm>
            <a:off x="6348125" y="3148961"/>
            <a:ext cx="395650" cy="698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02" name="Raven povezovalnik 101"/>
          <p:cNvCxnSpPr/>
          <p:nvPr/>
        </p:nvCxnSpPr>
        <p:spPr>
          <a:xfrm>
            <a:off x="4572000" y="3276360"/>
            <a:ext cx="0" cy="311426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Raven povezovalnik 102"/>
          <p:cNvCxnSpPr/>
          <p:nvPr/>
        </p:nvCxnSpPr>
        <p:spPr>
          <a:xfrm>
            <a:off x="8892480" y="2727395"/>
            <a:ext cx="0" cy="3663225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1" name="PoljeZBesedilom 70"/>
          <p:cNvSpPr txBox="1"/>
          <p:nvPr/>
        </p:nvSpPr>
        <p:spPr>
          <a:xfrm>
            <a:off x="6228184" y="6031240"/>
            <a:ext cx="9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Output</a:t>
            </a:r>
            <a:endParaRPr lang="en-US" dirty="0"/>
          </a:p>
        </p:txBody>
      </p:sp>
      <p:sp>
        <p:nvSpPr>
          <p:cNvPr id="72" name="PoljeZBesedilom 71"/>
          <p:cNvSpPr txBox="1"/>
          <p:nvPr/>
        </p:nvSpPr>
        <p:spPr>
          <a:xfrm>
            <a:off x="6637141" y="3827200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Error</a:t>
            </a:r>
            <a:r>
              <a:rPr lang="sl-SI" sz="1600" dirty="0" smtClean="0"/>
              <a:t> </a:t>
            </a:r>
            <a:r>
              <a:rPr lang="sl-SI" sz="1600" dirty="0" err="1" smtClean="0"/>
              <a:t>information</a:t>
            </a:r>
            <a:r>
              <a:rPr lang="sl-SI" sz="1600" dirty="0" smtClean="0"/>
              <a:t> term</a:t>
            </a:r>
            <a:endParaRPr lang="en-US" sz="1600" dirty="0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096643"/>
              </p:ext>
            </p:extLst>
          </p:nvPr>
        </p:nvGraphicFramePr>
        <p:xfrm>
          <a:off x="5949864" y="2204864"/>
          <a:ext cx="11493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2" name="Equation" r:id="rId26" imgW="787320" imgH="228600" progId="Equation.DSMT4">
                  <p:embed/>
                </p:oleObj>
              </mc:Choice>
              <mc:Fallback>
                <p:oleObj name="Equation" r:id="rId26" imgW="787320" imgH="228600" progId="Equation.DSMT4">
                  <p:embed/>
                  <p:pic>
                    <p:nvPicPr>
                      <p:cNvPr id="0" name="Predme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864" y="2204864"/>
                        <a:ext cx="114935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Raven puščični povezovalnik 12"/>
          <p:cNvCxnSpPr/>
          <p:nvPr/>
        </p:nvCxnSpPr>
        <p:spPr>
          <a:xfrm flipV="1">
            <a:off x="6031761" y="2606301"/>
            <a:ext cx="316364" cy="491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Elipsa 74"/>
          <p:cNvSpPr/>
          <p:nvPr/>
        </p:nvSpPr>
        <p:spPr>
          <a:xfrm>
            <a:off x="5030376" y="3353377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oljeZBesedilom 75"/>
          <p:cNvSpPr txBox="1"/>
          <p:nvPr/>
        </p:nvSpPr>
        <p:spPr>
          <a:xfrm>
            <a:off x="4106122" y="1735565"/>
            <a:ext cx="1638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Bias</a:t>
            </a:r>
            <a:r>
              <a:rPr lang="sl-SI" sz="1600" dirty="0" smtClean="0"/>
              <a:t> </a:t>
            </a:r>
            <a:r>
              <a:rPr lang="sl-SI" sz="1600" dirty="0" err="1" smtClean="0"/>
              <a:t>correction</a:t>
            </a:r>
            <a:r>
              <a:rPr lang="sl-SI" sz="1600" dirty="0" smtClean="0"/>
              <a:t> </a:t>
            </a:r>
          </a:p>
          <a:p>
            <a:r>
              <a:rPr lang="sl-SI" sz="1600" dirty="0" smtClean="0"/>
              <a:t>term</a:t>
            </a:r>
            <a:endParaRPr lang="en-US" sz="1600" dirty="0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71359"/>
              </p:ext>
            </p:extLst>
          </p:nvPr>
        </p:nvGraphicFramePr>
        <p:xfrm>
          <a:off x="4316758" y="2286869"/>
          <a:ext cx="10001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3" name="Equation" r:id="rId28" imgW="685800" imgH="228600" progId="Equation.DSMT4">
                  <p:embed/>
                </p:oleObj>
              </mc:Choice>
              <mc:Fallback>
                <p:oleObj name="Equation" r:id="rId28" imgW="685800" imgH="228600" progId="Equation.DSMT4">
                  <p:embed/>
                  <p:pic>
                    <p:nvPicPr>
                      <p:cNvPr id="0" name="Predme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758" y="2286869"/>
                        <a:ext cx="10001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Raven puščični povezovalnik 18"/>
          <p:cNvCxnSpPr/>
          <p:nvPr/>
        </p:nvCxnSpPr>
        <p:spPr>
          <a:xfrm flipH="1" flipV="1">
            <a:off x="5060856" y="2727395"/>
            <a:ext cx="21091" cy="6470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6" name="Elipsa 85"/>
          <p:cNvSpPr/>
          <p:nvPr/>
        </p:nvSpPr>
        <p:spPr>
          <a:xfrm>
            <a:off x="4135714" y="3559880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Predm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43492"/>
              </p:ext>
            </p:extLst>
          </p:nvPr>
        </p:nvGraphicFramePr>
        <p:xfrm>
          <a:off x="2513464" y="2492896"/>
          <a:ext cx="1593273" cy="62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4" name="Equation" r:id="rId30" imgW="1091880" imgH="431640" progId="Equation.DSMT4">
                  <p:embed/>
                </p:oleObj>
              </mc:Choice>
              <mc:Fallback>
                <p:oleObj name="Equation" r:id="rId30" imgW="1091880" imgH="431640" progId="Equation.DSMT4">
                  <p:embed/>
                  <p:pic>
                    <p:nvPicPr>
                      <p:cNvPr id="0" name="Predme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464" y="2492896"/>
                        <a:ext cx="1593273" cy="6292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Raven puščični povezovalnik 32"/>
          <p:cNvCxnSpPr/>
          <p:nvPr/>
        </p:nvCxnSpPr>
        <p:spPr>
          <a:xfrm flipH="1" flipV="1">
            <a:off x="4026416" y="3108204"/>
            <a:ext cx="160869" cy="482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PoljeZBesedilom 90"/>
          <p:cNvSpPr txBox="1"/>
          <p:nvPr/>
        </p:nvSpPr>
        <p:spPr>
          <a:xfrm>
            <a:off x="2483768" y="2179132"/>
            <a:ext cx="177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smtClean="0"/>
              <a:t>Delta </a:t>
            </a:r>
            <a:r>
              <a:rPr lang="sl-SI" sz="1600" dirty="0" err="1" smtClean="0"/>
              <a:t>inputs</a:t>
            </a:r>
            <a:endParaRPr lang="en-US" sz="1600" dirty="0"/>
          </a:p>
        </p:txBody>
      </p:sp>
      <p:sp>
        <p:nvSpPr>
          <p:cNvPr id="92" name="Elipsa 91"/>
          <p:cNvSpPr/>
          <p:nvPr/>
        </p:nvSpPr>
        <p:spPr>
          <a:xfrm>
            <a:off x="3519604" y="3575579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a 94"/>
          <p:cNvSpPr/>
          <p:nvPr/>
        </p:nvSpPr>
        <p:spPr>
          <a:xfrm>
            <a:off x="2627784" y="3332816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ipsa 98"/>
          <p:cNvSpPr/>
          <p:nvPr/>
        </p:nvSpPr>
        <p:spPr>
          <a:xfrm>
            <a:off x="2201468" y="3214783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Predm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28249"/>
              </p:ext>
            </p:extLst>
          </p:nvPr>
        </p:nvGraphicFramePr>
        <p:xfrm>
          <a:off x="2942992" y="4499272"/>
          <a:ext cx="19478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5" name="Equation" r:id="rId32" imgW="1333440" imgH="253800" progId="Equation.DSMT4">
                  <p:embed/>
                </p:oleObj>
              </mc:Choice>
              <mc:Fallback>
                <p:oleObj name="Equation" r:id="rId32" imgW="1333440" imgH="253800" progId="Equation.DSMT4">
                  <p:embed/>
                  <p:pic>
                    <p:nvPicPr>
                      <p:cNvPr id="0" name="Predme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992" y="4499272"/>
                        <a:ext cx="194786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PoljeZBesedilom 100"/>
          <p:cNvSpPr txBox="1"/>
          <p:nvPr/>
        </p:nvSpPr>
        <p:spPr>
          <a:xfrm>
            <a:off x="2877788" y="4005064"/>
            <a:ext cx="212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Error</a:t>
            </a:r>
            <a:r>
              <a:rPr lang="sl-SI" sz="1600" dirty="0" smtClean="0"/>
              <a:t> </a:t>
            </a:r>
            <a:r>
              <a:rPr lang="sl-SI" sz="1600" dirty="0" err="1" smtClean="0"/>
              <a:t>information</a:t>
            </a:r>
            <a:r>
              <a:rPr lang="sl-SI" sz="1600" dirty="0" smtClean="0"/>
              <a:t> term</a:t>
            </a:r>
            <a:endParaRPr lang="en-US" sz="1600" dirty="0"/>
          </a:p>
        </p:txBody>
      </p:sp>
      <p:cxnSp>
        <p:nvCxnSpPr>
          <p:cNvPr id="41" name="Raven puščični povezovalnik 40"/>
          <p:cNvCxnSpPr/>
          <p:nvPr/>
        </p:nvCxnSpPr>
        <p:spPr>
          <a:xfrm>
            <a:off x="3575988" y="3627150"/>
            <a:ext cx="61610" cy="425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Predme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32816"/>
              </p:ext>
            </p:extLst>
          </p:nvPr>
        </p:nvGraphicFramePr>
        <p:xfrm>
          <a:off x="1895475" y="6373813"/>
          <a:ext cx="9636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6" name="Equation" r:id="rId34" imgW="660240" imgH="228600" progId="Equation.DSMT4">
                  <p:embed/>
                </p:oleObj>
              </mc:Choice>
              <mc:Fallback>
                <p:oleObj name="Equation" r:id="rId34" imgW="660240" imgH="228600" progId="Equation.DSMT4">
                  <p:embed/>
                  <p:pic>
                    <p:nvPicPr>
                      <p:cNvPr id="0" name="Predme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6373813"/>
                        <a:ext cx="9636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Predm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237400"/>
              </p:ext>
            </p:extLst>
          </p:nvPr>
        </p:nvGraphicFramePr>
        <p:xfrm>
          <a:off x="3032125" y="5832475"/>
          <a:ext cx="11112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7" name="Equation" r:id="rId36" imgW="761760" imgH="228600" progId="Equation.DSMT4">
                  <p:embed/>
                </p:oleObj>
              </mc:Choice>
              <mc:Fallback>
                <p:oleObj name="Equation" r:id="rId36" imgW="761760" imgH="228600" progId="Equation.DSMT4">
                  <p:embed/>
                  <p:pic>
                    <p:nvPicPr>
                      <p:cNvPr id="0" name="Predme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5832475"/>
                        <a:ext cx="111125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PoljeZBesedilom 103"/>
          <p:cNvSpPr txBox="1"/>
          <p:nvPr/>
        </p:nvSpPr>
        <p:spPr>
          <a:xfrm>
            <a:off x="2961309" y="5349851"/>
            <a:ext cx="191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Weight</a:t>
            </a:r>
            <a:r>
              <a:rPr lang="sl-SI" sz="1600" dirty="0" smtClean="0"/>
              <a:t> </a:t>
            </a:r>
            <a:r>
              <a:rPr lang="sl-SI" sz="1600" dirty="0" err="1" smtClean="0"/>
              <a:t>correction</a:t>
            </a:r>
            <a:r>
              <a:rPr lang="sl-SI" sz="1600" dirty="0" smtClean="0"/>
              <a:t> term</a:t>
            </a:r>
            <a:endParaRPr lang="en-US" sz="1600" dirty="0"/>
          </a:p>
        </p:txBody>
      </p:sp>
      <p:sp>
        <p:nvSpPr>
          <p:cNvPr id="105" name="PoljeZBesedilom 104"/>
          <p:cNvSpPr txBox="1"/>
          <p:nvPr/>
        </p:nvSpPr>
        <p:spPr>
          <a:xfrm>
            <a:off x="1547664" y="6082843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err="1" smtClean="0"/>
              <a:t>Bias</a:t>
            </a:r>
            <a:r>
              <a:rPr lang="sl-SI" sz="1600" dirty="0" smtClean="0"/>
              <a:t> </a:t>
            </a:r>
            <a:r>
              <a:rPr lang="sl-SI" sz="1600" dirty="0" err="1" smtClean="0"/>
              <a:t>correction</a:t>
            </a:r>
            <a:r>
              <a:rPr lang="sl-SI" sz="1600" dirty="0"/>
              <a:t> </a:t>
            </a:r>
            <a:r>
              <a:rPr lang="sl-SI" sz="1600" dirty="0" smtClean="0"/>
              <a:t>term</a:t>
            </a:r>
            <a:endParaRPr lang="en-US" sz="1600" dirty="0"/>
          </a:p>
        </p:txBody>
      </p:sp>
      <p:cxnSp>
        <p:nvCxnSpPr>
          <p:cNvPr id="49" name="Raven puščični povezovalnik 48"/>
          <p:cNvCxnSpPr/>
          <p:nvPr/>
        </p:nvCxnSpPr>
        <p:spPr>
          <a:xfrm>
            <a:off x="2689515" y="3414867"/>
            <a:ext cx="312434" cy="19959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Raven puščični povezovalnik 72"/>
          <p:cNvCxnSpPr/>
          <p:nvPr/>
        </p:nvCxnSpPr>
        <p:spPr>
          <a:xfrm>
            <a:off x="2269409" y="3287770"/>
            <a:ext cx="234679" cy="2795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Zaobljeni pravokotnik 78"/>
          <p:cNvSpPr/>
          <p:nvPr/>
        </p:nvSpPr>
        <p:spPr>
          <a:xfrm>
            <a:off x="5744230" y="1484784"/>
            <a:ext cx="2089116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Zaobljeni pravokotnik 105"/>
          <p:cNvSpPr/>
          <p:nvPr/>
        </p:nvSpPr>
        <p:spPr>
          <a:xfrm>
            <a:off x="4100827" y="1572427"/>
            <a:ext cx="1643403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aobljeni pravokotnik 106"/>
          <p:cNvSpPr/>
          <p:nvPr/>
        </p:nvSpPr>
        <p:spPr>
          <a:xfrm>
            <a:off x="2474888" y="2089598"/>
            <a:ext cx="1643403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Zaobljeni pravokotnik 107"/>
          <p:cNvSpPr/>
          <p:nvPr/>
        </p:nvSpPr>
        <p:spPr>
          <a:xfrm>
            <a:off x="2920997" y="3852080"/>
            <a:ext cx="2004179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Zaobljeni pravokotnik 108"/>
          <p:cNvSpPr/>
          <p:nvPr/>
        </p:nvSpPr>
        <p:spPr>
          <a:xfrm>
            <a:off x="6616842" y="3801061"/>
            <a:ext cx="2146559" cy="1121517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Zaobljeni pravokotnik 109"/>
          <p:cNvSpPr/>
          <p:nvPr/>
        </p:nvSpPr>
        <p:spPr>
          <a:xfrm>
            <a:off x="2961310" y="5317265"/>
            <a:ext cx="1916762" cy="848039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Zaobljeni pravokotnik 110"/>
          <p:cNvSpPr/>
          <p:nvPr/>
        </p:nvSpPr>
        <p:spPr>
          <a:xfrm>
            <a:off x="1571313" y="6046739"/>
            <a:ext cx="2004179" cy="694629"/>
          </a:xfrm>
          <a:prstGeom prst="round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</a:t>
            </a:r>
            <a:r>
              <a:rPr lang="sl-SI" sz="3600" dirty="0" smtClean="0"/>
              <a:t>B</a:t>
            </a:r>
            <a:r>
              <a:rPr lang="en-US" sz="3600" dirty="0" err="1" smtClean="0"/>
              <a:t>ackpropagation</a:t>
            </a:r>
            <a:r>
              <a:rPr lang="en-US" sz="3600" dirty="0" smtClean="0"/>
              <a:t> </a:t>
            </a:r>
            <a:r>
              <a:rPr lang="sl-SI" sz="3600" dirty="0" smtClean="0"/>
              <a:t>A</a:t>
            </a:r>
            <a:r>
              <a:rPr lang="en-US" sz="3600" dirty="0" err="1" smtClean="0"/>
              <a:t>lgorithm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632848" cy="460851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Update weights and biases</a:t>
            </a:r>
            <a:endParaRPr lang="sl-SI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" indent="0">
              <a:buNone/>
            </a:pP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8</a:t>
            </a:r>
          </a:p>
          <a:p>
            <a:pPr marL="45720" indent="0">
              <a:buNone/>
            </a:pPr>
            <a:r>
              <a:rPr lang="en-US" sz="1800" dirty="0" smtClean="0"/>
              <a:t>Each output unit                      updates its bias and weights</a:t>
            </a:r>
          </a:p>
          <a:p>
            <a:pPr marL="45720" indent="0">
              <a:buNone/>
            </a:pPr>
            <a:r>
              <a:rPr lang="en-US" sz="1800" dirty="0" smtClean="0"/>
              <a:t>  </a:t>
            </a:r>
          </a:p>
          <a:p>
            <a:pPr marL="45720" indent="0">
              <a:buNone/>
            </a:pPr>
            <a:endParaRPr lang="sl-SI" sz="1800" dirty="0" smtClean="0"/>
          </a:p>
          <a:p>
            <a:pPr marL="45720" indent="0">
              <a:buNone/>
            </a:pPr>
            <a:r>
              <a:rPr lang="en-US" sz="1800" dirty="0" smtClean="0"/>
              <a:t>Each hidden unit                      updates its bias and weights</a:t>
            </a:r>
          </a:p>
          <a:p>
            <a:pPr marL="45720" indent="0">
              <a:buNone/>
            </a:pPr>
            <a:endParaRPr lang="sl-SI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110428"/>
              </p:ext>
            </p:extLst>
          </p:nvPr>
        </p:nvGraphicFramePr>
        <p:xfrm>
          <a:off x="2650146" y="2845742"/>
          <a:ext cx="1417798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" name="Equation" r:id="rId4" imgW="965200" imgH="254000" progId="Equation.DSMT4">
                  <p:embed/>
                </p:oleObj>
              </mc:Choice>
              <mc:Fallback>
                <p:oleObj name="Equation" r:id="rId4" imgW="965200" imgH="254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146" y="2845742"/>
                        <a:ext cx="1417798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980692"/>
              </p:ext>
            </p:extLst>
          </p:nvPr>
        </p:nvGraphicFramePr>
        <p:xfrm>
          <a:off x="7096224" y="2845742"/>
          <a:ext cx="1148184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" name="Equation" r:id="rId6" imgW="787058" imgH="253890" progId="Equation.DSMT4">
                  <p:embed/>
                </p:oleObj>
              </mc:Choice>
              <mc:Fallback>
                <p:oleObj name="Equation" r:id="rId6" imgW="787058" imgH="25389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224" y="2845742"/>
                        <a:ext cx="1148184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Predm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94642"/>
              </p:ext>
            </p:extLst>
          </p:nvPr>
        </p:nvGraphicFramePr>
        <p:xfrm>
          <a:off x="1115616" y="3284984"/>
          <a:ext cx="2589225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" name="Equation" r:id="rId8" imgW="1765300" imgH="254000" progId="Equation.DSMT4">
                  <p:embed/>
                </p:oleObj>
              </mc:Choice>
              <mc:Fallback>
                <p:oleObj name="Equation" r:id="rId8" imgW="17653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284984"/>
                        <a:ext cx="2589225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Predm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425"/>
              </p:ext>
            </p:extLst>
          </p:nvPr>
        </p:nvGraphicFramePr>
        <p:xfrm>
          <a:off x="1156043" y="4429918"/>
          <a:ext cx="2263829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" name="Equation" r:id="rId10" imgW="1548728" imgH="253890" progId="Equation.DSMT4">
                  <p:embed/>
                </p:oleObj>
              </mc:Choice>
              <mc:Fallback>
                <p:oleObj name="Equation" r:id="rId10" imgW="1548728" imgH="25389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6043" y="4429918"/>
                        <a:ext cx="2263829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98896"/>
              </p:ext>
            </p:extLst>
          </p:nvPr>
        </p:nvGraphicFramePr>
        <p:xfrm>
          <a:off x="2640848" y="3879377"/>
          <a:ext cx="1427096" cy="41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" name="Equation" r:id="rId12" imgW="977900" imgH="279400" progId="Equation.DSMT4">
                  <p:embed/>
                </p:oleObj>
              </mc:Choice>
              <mc:Fallback>
                <p:oleObj name="Equation" r:id="rId12" imgW="977900" imgH="279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48" y="3879377"/>
                        <a:ext cx="1427096" cy="41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Predm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951936"/>
              </p:ext>
            </p:extLst>
          </p:nvPr>
        </p:nvGraphicFramePr>
        <p:xfrm>
          <a:off x="7089295" y="3925862"/>
          <a:ext cx="1083105" cy="36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" name="Equation" r:id="rId14" imgW="736280" imgH="253890" progId="Equation.DSMT4">
                  <p:embed/>
                </p:oleObj>
              </mc:Choice>
              <mc:Fallback>
                <p:oleObj name="Equation" r:id="rId14" imgW="736280" imgH="25389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9295" y="3925862"/>
                        <a:ext cx="1083105" cy="367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Training</a:t>
            </a:r>
            <a:r>
              <a:rPr lang="sl-SI" sz="3600" dirty="0" smtClean="0"/>
              <a:t>-D</a:t>
            </a:r>
            <a:r>
              <a:rPr lang="en-US" sz="3600" dirty="0" err="1" smtClean="0"/>
              <a:t>ata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628800"/>
            <a:ext cx="7200800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Training</a:t>
            </a:r>
            <a:r>
              <a:rPr lang="sl-SI" sz="2800" dirty="0" smtClean="0"/>
              <a:t>-</a:t>
            </a:r>
            <a:r>
              <a:rPr lang="en-US" sz="2800" dirty="0" smtClean="0"/>
              <a:t>data quality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Sufficient number of </a:t>
            </a:r>
            <a:endParaRPr lang="sl-SI" sz="2800" dirty="0" smtClean="0"/>
          </a:p>
          <a:p>
            <a:pPr marL="45720" indent="0">
              <a:buNone/>
            </a:pPr>
            <a:r>
              <a:rPr lang="sl-SI" sz="2800" dirty="0"/>
              <a:t> </a:t>
            </a:r>
            <a:r>
              <a:rPr lang="sl-SI" sz="2800" dirty="0" smtClean="0"/>
              <a:t> </a:t>
            </a:r>
            <a:r>
              <a:rPr lang="en-US" sz="2800" dirty="0" smtClean="0"/>
              <a:t>training</a:t>
            </a:r>
            <a:r>
              <a:rPr lang="sl-SI" sz="2800" dirty="0" smtClean="0"/>
              <a:t> </a:t>
            </a:r>
            <a:r>
              <a:rPr lang="en-US" sz="2800" dirty="0" smtClean="0"/>
              <a:t>data pairs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Training</a:t>
            </a:r>
            <a:r>
              <a:rPr lang="sl-SI" sz="2800" dirty="0"/>
              <a:t> </a:t>
            </a:r>
            <a:r>
              <a:rPr lang="en-US" sz="2800" dirty="0" smtClean="0"/>
              <a:t>data points distribution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Verification points selection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12" y="4509119"/>
            <a:ext cx="2880000" cy="192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2880000" cy="19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09118"/>
            <a:ext cx="2880000" cy="19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2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ANN – Calculation of response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632848" cy="460851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After training, a </a:t>
            </a:r>
            <a:r>
              <a:rPr lang="en-US" sz="2400" dirty="0" err="1" smtClean="0"/>
              <a:t>backpropagation</a:t>
            </a:r>
            <a:r>
              <a:rPr lang="en-US" sz="2400" dirty="0" smtClean="0"/>
              <a:t> NN is using only the </a:t>
            </a:r>
            <a:r>
              <a:rPr lang="en-US" sz="2400" dirty="0" err="1" smtClean="0"/>
              <a:t>feedforward</a:t>
            </a:r>
            <a:r>
              <a:rPr lang="en-US" sz="2400" dirty="0" smtClean="0"/>
              <a:t> phase of the training algorithm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Step1</a:t>
            </a:r>
          </a:p>
          <a:p>
            <a:pPr marL="365760" lvl="1" indent="0">
              <a:buNone/>
            </a:pPr>
            <a:r>
              <a:rPr lang="en-US" sz="1800" dirty="0" smtClean="0"/>
              <a:t>Initialize weights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Step2</a:t>
            </a:r>
          </a:p>
          <a:p>
            <a:pPr marL="365760" lvl="1" indent="0">
              <a:buNone/>
            </a:pPr>
            <a:r>
              <a:rPr lang="en-US" sz="1800" dirty="0" smtClean="0"/>
              <a:t>For                    set activation of input unit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Step3</a:t>
            </a:r>
          </a:p>
          <a:p>
            <a:pPr marL="365760" lvl="1" indent="0">
              <a:buNone/>
            </a:pPr>
            <a:r>
              <a:rPr lang="en-US" sz="1800" dirty="0" smtClean="0"/>
              <a:t>For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Step4</a:t>
            </a:r>
          </a:p>
          <a:p>
            <a:pPr marL="365760" lvl="1" indent="0">
              <a:buNone/>
            </a:pPr>
            <a:r>
              <a:rPr lang="en-US" sz="1800" dirty="0" smtClean="0"/>
              <a:t>For 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Predm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039712"/>
              </p:ext>
            </p:extLst>
          </p:nvPr>
        </p:nvGraphicFramePr>
        <p:xfrm>
          <a:off x="1815599" y="3698261"/>
          <a:ext cx="956201" cy="306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" name="Equation" r:id="rId4" imgW="596900" imgH="190500" progId="Equation.DSMT4">
                  <p:embed/>
                </p:oleObj>
              </mc:Choice>
              <mc:Fallback>
                <p:oleObj name="Equation" r:id="rId4" imgW="596900" imgH="190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599" y="3698261"/>
                        <a:ext cx="956201" cy="3068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Predm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89213"/>
              </p:ext>
            </p:extLst>
          </p:nvPr>
        </p:nvGraphicFramePr>
        <p:xfrm>
          <a:off x="5796136" y="3636901"/>
          <a:ext cx="245441" cy="36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" name="Equation" r:id="rId6" imgW="152334" imgH="228501" progId="Equation.DSMT4">
                  <p:embed/>
                </p:oleObj>
              </mc:Choice>
              <mc:Fallback>
                <p:oleObj name="Equation" r:id="rId6" imgW="152334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3636901"/>
                        <a:ext cx="245441" cy="36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Predm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564616"/>
              </p:ext>
            </p:extLst>
          </p:nvPr>
        </p:nvGraphicFramePr>
        <p:xfrm>
          <a:off x="1776087" y="4536791"/>
          <a:ext cx="1043128" cy="33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9" name="Equation" r:id="rId8" imgW="647419" imgH="203112" progId="Equation.DSMT4">
                  <p:embed/>
                </p:oleObj>
              </mc:Choice>
              <mc:Fallback>
                <p:oleObj name="Equation" r:id="rId8" imgW="647419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87" y="4536791"/>
                        <a:ext cx="1043128" cy="3323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Predm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93820"/>
              </p:ext>
            </p:extLst>
          </p:nvPr>
        </p:nvGraphicFramePr>
        <p:xfrm>
          <a:off x="3228226" y="4365104"/>
          <a:ext cx="1919838" cy="63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" name="Equation" r:id="rId10" imgW="1307532" imgH="431613" progId="Equation.DSMT4">
                  <p:embed/>
                </p:oleObj>
              </mc:Choice>
              <mc:Fallback>
                <p:oleObj name="Equation" r:id="rId10" imgW="1307532" imgH="4316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226" y="4365104"/>
                        <a:ext cx="1919838" cy="636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Predm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316915"/>
              </p:ext>
            </p:extLst>
          </p:nvPr>
        </p:nvGraphicFramePr>
        <p:xfrm>
          <a:off x="5553708" y="4466040"/>
          <a:ext cx="1394556" cy="41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1" name="Equation" r:id="rId12" imgW="952087" imgH="279279" progId="Equation.DSMT4">
                  <p:embed/>
                </p:oleObj>
              </mc:Choice>
              <mc:Fallback>
                <p:oleObj name="Equation" r:id="rId12" imgW="952087" imgH="27927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708" y="4466040"/>
                        <a:ext cx="1394556" cy="41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Predm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299471"/>
              </p:ext>
            </p:extLst>
          </p:nvPr>
        </p:nvGraphicFramePr>
        <p:xfrm>
          <a:off x="1775113" y="5373216"/>
          <a:ext cx="1068695" cy="306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2" name="Equation" r:id="rId14" imgW="660113" imgH="190417" progId="Equation.DSMT4">
                  <p:embed/>
                </p:oleObj>
              </mc:Choice>
              <mc:Fallback>
                <p:oleObj name="Equation" r:id="rId14" imgW="660113" imgH="19041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113" y="5373216"/>
                        <a:ext cx="1068695" cy="3068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Predm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17045"/>
              </p:ext>
            </p:extLst>
          </p:nvPr>
        </p:nvGraphicFramePr>
        <p:xfrm>
          <a:off x="3203848" y="5229200"/>
          <a:ext cx="2119724" cy="64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" name="Equation" r:id="rId16" imgW="1447172" imgH="444307" progId="Equation.DSMT4">
                  <p:embed/>
                </p:oleObj>
              </mc:Choice>
              <mc:Fallback>
                <p:oleObj name="Equation" r:id="rId16" imgW="1447172" imgH="444307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229200"/>
                        <a:ext cx="2119724" cy="64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Predm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644556"/>
              </p:ext>
            </p:extLst>
          </p:nvPr>
        </p:nvGraphicFramePr>
        <p:xfrm>
          <a:off x="5600408" y="5327371"/>
          <a:ext cx="1595372" cy="40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4" name="Equation" r:id="rId18" imgW="990170" imgH="253890" progId="Equation.DSMT4">
                  <p:embed/>
                </p:oleObj>
              </mc:Choice>
              <mc:Fallback>
                <p:oleObj name="Equation" r:id="rId18" imgW="990170" imgH="25389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408" y="5327371"/>
                        <a:ext cx="1595372" cy="403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3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Goals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Introduction to steel process </a:t>
            </a:r>
            <a:r>
              <a:rPr lang="en-US" sz="2800" dirty="0" smtClean="0"/>
              <a:t>mode</a:t>
            </a:r>
            <a:r>
              <a:rPr lang="sl-SI" sz="2800" dirty="0" smtClean="0"/>
              <a:t>l</a:t>
            </a:r>
            <a:r>
              <a:rPr lang="en-US" sz="2800" dirty="0" smtClean="0"/>
              <a:t>ling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Introduction and motivation for ANN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Assessment of physical and ANN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of continuous casting of steel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063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59632" y="2132856"/>
            <a:ext cx="6512511" cy="3024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Modeling of continuous casting of steel by ANN</a:t>
            </a:r>
          </a:p>
        </p:txBody>
      </p:sp>
    </p:spTree>
    <p:extLst>
      <p:ext uri="{BB962C8B-B14F-4D97-AF65-F5344CB8AC3E}">
        <p14:creationId xmlns:p14="http://schemas.microsoft.com/office/powerpoint/2010/main" val="12428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Physical Simulator Parameters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683568" y="1484784"/>
            <a:ext cx="4176464" cy="4608512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21 Input parameters</a:t>
            </a:r>
          </a:p>
          <a:p>
            <a:pPr lvl="1">
              <a:buFont typeface="Arial" pitchFamily="34" charset="0"/>
              <a:buChar char="•"/>
            </a:pPr>
            <a:r>
              <a:rPr lang="sl-SI" sz="1600" dirty="0" err="1" smtClean="0">
                <a:solidFill>
                  <a:schemeClr val="accent6">
                    <a:lumMod val="50000"/>
                  </a:schemeClr>
                </a:solidFill>
              </a:rPr>
              <a:t>Charge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number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Steel type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Concentration: Cr, Cu,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Mn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, Mo, Ni, Si, V, C, P, 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Billet dimension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Casting temperature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Casting speed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Delta temperature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Cooling flow rate in the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mold</a:t>
            </a:r>
            <a:endParaRPr lang="en-US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Cooling water temperature in sprays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Cooling flow rate in wreath spray system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Cooling flow rate in 1st spray system</a:t>
            </a:r>
          </a:p>
          <a:p>
            <a:pPr lvl="1">
              <a:buFont typeface="Arial" pitchFamily="34" charset="0"/>
              <a:buChar char="•"/>
            </a:pPr>
            <a:endParaRPr lang="sl-SI" sz="1600" dirty="0" smtClean="0"/>
          </a:p>
          <a:p>
            <a:pPr lvl="1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Ograda vsebine 2"/>
          <p:cNvSpPr txBox="1">
            <a:spLocks/>
          </p:cNvSpPr>
          <p:nvPr/>
        </p:nvSpPr>
        <p:spPr>
          <a:xfrm>
            <a:off x="4644008" y="1484784"/>
            <a:ext cx="3528392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dirty="0" smtClean="0"/>
              <a:t>21 Output parameters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ML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Generating </a:t>
            </a:r>
            <a:r>
              <a:rPr lang="sl-SI" sz="3600" dirty="0" smtClean="0"/>
              <a:t>P</a:t>
            </a:r>
            <a:r>
              <a:rPr lang="en-US" sz="3600" dirty="0" err="1" smtClean="0"/>
              <a:t>arameters</a:t>
            </a:r>
            <a:r>
              <a:rPr lang="sl-SI" sz="3600" dirty="0"/>
              <a:t> &amp; </a:t>
            </a:r>
            <a:r>
              <a:rPr lang="sl-SI" sz="3600" dirty="0" err="1"/>
              <a:t>Outputs</a:t>
            </a:r>
            <a:endParaRPr lang="en-US" sz="3600" dirty="0"/>
          </a:p>
        </p:txBody>
      </p:sp>
      <p:sp>
        <p:nvSpPr>
          <p:cNvPr id="5" name="Pravokotnik 4"/>
          <p:cNvSpPr/>
          <p:nvPr/>
        </p:nvSpPr>
        <p:spPr>
          <a:xfrm>
            <a:off x="971600" y="1628800"/>
            <a:ext cx="1440160" cy="792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JMatPro</a:t>
            </a:r>
            <a:endParaRPr lang="en-US" dirty="0"/>
          </a:p>
        </p:txBody>
      </p:sp>
      <p:sp>
        <p:nvSpPr>
          <p:cNvPr id="6" name="Pravokotnik 5"/>
          <p:cNvSpPr/>
          <p:nvPr/>
        </p:nvSpPr>
        <p:spPr>
          <a:xfrm>
            <a:off x="3549321" y="1880828"/>
            <a:ext cx="316835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Training</a:t>
            </a:r>
            <a:r>
              <a:rPr lang="sl-SI" dirty="0" smtClean="0"/>
              <a:t> </a:t>
            </a:r>
            <a:r>
              <a:rPr lang="sl-SI" dirty="0" err="1" smtClean="0"/>
              <a:t>Data</a:t>
            </a:r>
            <a:r>
              <a:rPr lang="sl-SI" dirty="0" smtClean="0"/>
              <a:t> Generator</a:t>
            </a:r>
            <a:endParaRPr lang="en-US" dirty="0"/>
          </a:p>
        </p:txBody>
      </p:sp>
      <p:sp>
        <p:nvSpPr>
          <p:cNvPr id="7" name="Pravokotnik 6"/>
          <p:cNvSpPr/>
          <p:nvPr/>
        </p:nvSpPr>
        <p:spPr>
          <a:xfrm>
            <a:off x="899592" y="3140968"/>
            <a:ext cx="19442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Input</a:t>
            </a:r>
            <a:r>
              <a:rPr lang="sl-SI" dirty="0" smtClean="0"/>
              <a:t> </a:t>
            </a:r>
            <a:r>
              <a:rPr lang="sl-SI" dirty="0" err="1" smtClean="0"/>
              <a:t>parametrs</a:t>
            </a:r>
            <a:endParaRPr lang="en-US" dirty="0"/>
          </a:p>
        </p:txBody>
      </p:sp>
      <p:sp>
        <p:nvSpPr>
          <p:cNvPr id="8" name="Pravokotnik 7"/>
          <p:cNvSpPr/>
          <p:nvPr/>
        </p:nvSpPr>
        <p:spPr>
          <a:xfrm>
            <a:off x="3009271" y="3140968"/>
            <a:ext cx="19442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Input</a:t>
            </a:r>
            <a:r>
              <a:rPr lang="sl-SI" dirty="0" smtClean="0"/>
              <a:t> </a:t>
            </a:r>
            <a:r>
              <a:rPr lang="sl-SI" dirty="0" err="1" smtClean="0"/>
              <a:t>parametrs</a:t>
            </a:r>
            <a:endParaRPr lang="en-US" dirty="0"/>
          </a:p>
        </p:txBody>
      </p:sp>
      <p:sp>
        <p:nvSpPr>
          <p:cNvPr id="9" name="Pravokotnik 8"/>
          <p:cNvSpPr/>
          <p:nvPr/>
        </p:nvSpPr>
        <p:spPr>
          <a:xfrm>
            <a:off x="6444208" y="3140968"/>
            <a:ext cx="19442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Input</a:t>
            </a:r>
            <a:r>
              <a:rPr lang="sl-SI" dirty="0" smtClean="0"/>
              <a:t> </a:t>
            </a:r>
            <a:r>
              <a:rPr lang="sl-SI" dirty="0" err="1" smtClean="0"/>
              <a:t>parametrs</a:t>
            </a:r>
            <a:endParaRPr lang="en-US" dirty="0"/>
          </a:p>
        </p:txBody>
      </p:sp>
      <p:sp>
        <p:nvSpPr>
          <p:cNvPr id="10" name="Pravokotnik 9"/>
          <p:cNvSpPr/>
          <p:nvPr/>
        </p:nvSpPr>
        <p:spPr>
          <a:xfrm>
            <a:off x="899592" y="3861048"/>
            <a:ext cx="194421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Physical</a:t>
            </a:r>
            <a:r>
              <a:rPr lang="sl-SI" dirty="0" smtClean="0"/>
              <a:t> </a:t>
            </a:r>
            <a:r>
              <a:rPr lang="sl-SI" dirty="0" err="1" smtClean="0"/>
              <a:t>symulator</a:t>
            </a:r>
            <a:endParaRPr lang="en-US" dirty="0"/>
          </a:p>
        </p:txBody>
      </p:sp>
      <p:sp>
        <p:nvSpPr>
          <p:cNvPr id="11" name="Pravokotnik 10"/>
          <p:cNvSpPr/>
          <p:nvPr/>
        </p:nvSpPr>
        <p:spPr>
          <a:xfrm>
            <a:off x="2996208" y="3861048"/>
            <a:ext cx="194421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Physical</a:t>
            </a:r>
            <a:r>
              <a:rPr lang="sl-SI" dirty="0" smtClean="0"/>
              <a:t> </a:t>
            </a:r>
            <a:r>
              <a:rPr lang="sl-SI" dirty="0" err="1" smtClean="0"/>
              <a:t>symulator</a:t>
            </a:r>
            <a:endParaRPr lang="en-US" dirty="0"/>
          </a:p>
        </p:txBody>
      </p:sp>
      <p:sp>
        <p:nvSpPr>
          <p:cNvPr id="12" name="Pravokotnik 11"/>
          <p:cNvSpPr/>
          <p:nvPr/>
        </p:nvSpPr>
        <p:spPr>
          <a:xfrm>
            <a:off x="6444208" y="3861048"/>
            <a:ext cx="194421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 smtClean="0"/>
              <a:t>Physical</a:t>
            </a:r>
            <a:r>
              <a:rPr lang="sl-SI" dirty="0" smtClean="0"/>
              <a:t> </a:t>
            </a:r>
            <a:r>
              <a:rPr lang="sl-SI" dirty="0" err="1" smtClean="0"/>
              <a:t>symulator</a:t>
            </a:r>
            <a:endParaRPr lang="en-US" dirty="0"/>
          </a:p>
        </p:txBody>
      </p:sp>
      <p:pic>
        <p:nvPicPr>
          <p:cNvPr id="19" name="Slika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0" y="2924944"/>
            <a:ext cx="476769" cy="1942545"/>
          </a:xfrm>
          <a:prstGeom prst="rect">
            <a:avLst/>
          </a:prstGeom>
        </p:spPr>
      </p:pic>
      <p:cxnSp>
        <p:nvCxnSpPr>
          <p:cNvPr id="30" name="Raven puščični povezovalnik 29"/>
          <p:cNvCxnSpPr>
            <a:endCxn id="6" idx="1"/>
          </p:cNvCxnSpPr>
          <p:nvPr/>
        </p:nvCxnSpPr>
        <p:spPr>
          <a:xfrm flipV="1">
            <a:off x="2411760" y="2024844"/>
            <a:ext cx="1137561" cy="19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ven povezovalnik 33"/>
          <p:cNvCxnSpPr/>
          <p:nvPr/>
        </p:nvCxnSpPr>
        <p:spPr>
          <a:xfrm>
            <a:off x="5124945" y="2168860"/>
            <a:ext cx="8552" cy="540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ven povezovalnik 36"/>
          <p:cNvCxnSpPr/>
          <p:nvPr/>
        </p:nvCxnSpPr>
        <p:spPr>
          <a:xfrm>
            <a:off x="1871700" y="2708920"/>
            <a:ext cx="55446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ven puščični povezovalnik 39"/>
          <p:cNvCxnSpPr>
            <a:endCxn id="7" idx="0"/>
          </p:cNvCxnSpPr>
          <p:nvPr/>
        </p:nvCxnSpPr>
        <p:spPr>
          <a:xfrm>
            <a:off x="1871700" y="270892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ven puščični povezovalnik 40"/>
          <p:cNvCxnSpPr/>
          <p:nvPr/>
        </p:nvCxnSpPr>
        <p:spPr>
          <a:xfrm>
            <a:off x="3981379" y="270892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ven puščični povezovalnik 41"/>
          <p:cNvCxnSpPr/>
          <p:nvPr/>
        </p:nvCxnSpPr>
        <p:spPr>
          <a:xfrm>
            <a:off x="7416316" y="272687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aven puščični povezovalnik 45"/>
          <p:cNvCxnSpPr/>
          <p:nvPr/>
        </p:nvCxnSpPr>
        <p:spPr>
          <a:xfrm>
            <a:off x="1878993" y="342900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ven puščični povezovalnik 46"/>
          <p:cNvCxnSpPr/>
          <p:nvPr/>
        </p:nvCxnSpPr>
        <p:spPr>
          <a:xfrm>
            <a:off x="3968316" y="342900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ven puščični povezovalnik 47"/>
          <p:cNvCxnSpPr/>
          <p:nvPr/>
        </p:nvCxnSpPr>
        <p:spPr>
          <a:xfrm>
            <a:off x="7432154" y="3429000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aven povezovalnik 48"/>
          <p:cNvCxnSpPr/>
          <p:nvPr/>
        </p:nvCxnSpPr>
        <p:spPr>
          <a:xfrm>
            <a:off x="1887538" y="5014207"/>
            <a:ext cx="55446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ven puščični povezovalnik 49"/>
          <p:cNvCxnSpPr/>
          <p:nvPr/>
        </p:nvCxnSpPr>
        <p:spPr>
          <a:xfrm>
            <a:off x="1875659" y="4582159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ven puščični povezovalnik 53"/>
          <p:cNvCxnSpPr/>
          <p:nvPr/>
        </p:nvCxnSpPr>
        <p:spPr>
          <a:xfrm>
            <a:off x="3968316" y="4582159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en puščični povezovalnik 54"/>
          <p:cNvCxnSpPr/>
          <p:nvPr/>
        </p:nvCxnSpPr>
        <p:spPr>
          <a:xfrm>
            <a:off x="7443406" y="4584727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ven puščični povezovalnik 55"/>
          <p:cNvCxnSpPr/>
          <p:nvPr/>
        </p:nvCxnSpPr>
        <p:spPr>
          <a:xfrm>
            <a:off x="5186057" y="5016775"/>
            <a:ext cx="0" cy="5556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aobljeni pravokotnik 57"/>
          <p:cNvSpPr/>
          <p:nvPr/>
        </p:nvSpPr>
        <p:spPr>
          <a:xfrm>
            <a:off x="3585335" y="5589240"/>
            <a:ext cx="3218913" cy="52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err="1"/>
              <a:t>Training</a:t>
            </a:r>
            <a:r>
              <a:rPr lang="sl-SI" dirty="0"/>
              <a:t> </a:t>
            </a:r>
            <a:r>
              <a:rPr lang="sl-SI" dirty="0" err="1"/>
              <a:t>data</a:t>
            </a:r>
            <a:r>
              <a:rPr lang="sl-SI" dirty="0"/>
              <a:t> </a:t>
            </a:r>
            <a:r>
              <a:rPr lang="sl-SI" dirty="0" smtClean="0"/>
              <a:t>file</a:t>
            </a:r>
            <a:endParaRPr lang="en-US" dirty="0"/>
          </a:p>
        </p:txBody>
      </p:sp>
      <p:sp>
        <p:nvSpPr>
          <p:cNvPr id="59" name="PoljeZBesedilom 58"/>
          <p:cNvSpPr txBox="1"/>
          <p:nvPr/>
        </p:nvSpPr>
        <p:spPr>
          <a:xfrm>
            <a:off x="5266799" y="2924944"/>
            <a:ext cx="88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smtClean="0"/>
              <a:t>. . .</a:t>
            </a:r>
            <a:endParaRPr lang="en-US" sz="2800" dirty="0"/>
          </a:p>
        </p:txBody>
      </p:sp>
      <p:sp>
        <p:nvSpPr>
          <p:cNvPr id="60" name="PoljeZBesedilom 59"/>
          <p:cNvSpPr txBox="1"/>
          <p:nvPr/>
        </p:nvSpPr>
        <p:spPr>
          <a:xfrm>
            <a:off x="5292080" y="3861048"/>
            <a:ext cx="88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smtClean="0"/>
              <a:t>. . .</a:t>
            </a:r>
            <a:endParaRPr lang="en-US" sz="2800" dirty="0"/>
          </a:p>
        </p:txBody>
      </p:sp>
      <p:sp>
        <p:nvSpPr>
          <p:cNvPr id="61" name="PoljeZBesedilom 60"/>
          <p:cNvSpPr txBox="1"/>
          <p:nvPr/>
        </p:nvSpPr>
        <p:spPr>
          <a:xfrm>
            <a:off x="839797" y="2708920"/>
            <a:ext cx="100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Node</a:t>
            </a:r>
            <a:r>
              <a:rPr lang="sl-SI" dirty="0" smtClean="0"/>
              <a:t> 1</a:t>
            </a:r>
            <a:endParaRPr lang="en-US" dirty="0"/>
          </a:p>
        </p:txBody>
      </p:sp>
      <p:sp>
        <p:nvSpPr>
          <p:cNvPr id="62" name="PoljeZBesedilom 61"/>
          <p:cNvSpPr txBox="1"/>
          <p:nvPr/>
        </p:nvSpPr>
        <p:spPr>
          <a:xfrm>
            <a:off x="2923100" y="2708920"/>
            <a:ext cx="100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Node</a:t>
            </a:r>
            <a:r>
              <a:rPr lang="sl-SI" dirty="0" smtClean="0"/>
              <a:t> 2</a:t>
            </a:r>
            <a:endParaRPr lang="en-US" dirty="0"/>
          </a:p>
        </p:txBody>
      </p:sp>
      <p:sp>
        <p:nvSpPr>
          <p:cNvPr id="63" name="PoljeZBesedilom 62"/>
          <p:cNvSpPr txBox="1"/>
          <p:nvPr/>
        </p:nvSpPr>
        <p:spPr>
          <a:xfrm>
            <a:off x="6379484" y="2708920"/>
            <a:ext cx="100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Node</a:t>
            </a:r>
            <a:r>
              <a:rPr lang="sl-SI" dirty="0" smtClean="0"/>
              <a:t> i</a:t>
            </a:r>
            <a:endParaRPr lang="en-US" dirty="0"/>
          </a:p>
        </p:txBody>
      </p:sp>
      <p:pic>
        <p:nvPicPr>
          <p:cNvPr id="35" name="Slika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24944"/>
            <a:ext cx="476769" cy="1942545"/>
          </a:xfrm>
          <a:prstGeom prst="rect">
            <a:avLst/>
          </a:prstGeom>
        </p:spPr>
      </p:pic>
      <p:pic>
        <p:nvPicPr>
          <p:cNvPr id="36" name="Slika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55" y="2924944"/>
            <a:ext cx="476769" cy="19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Casting </a:t>
            </a:r>
            <a:r>
              <a:rPr lang="sl-SI" sz="3600" dirty="0" smtClean="0"/>
              <a:t>P</a:t>
            </a:r>
            <a:r>
              <a:rPr lang="en-US" sz="3600" dirty="0" err="1" smtClean="0"/>
              <a:t>arameters</a:t>
            </a:r>
            <a:r>
              <a:rPr lang="sl-SI" sz="3600" dirty="0" smtClean="0"/>
              <a:t> &amp; </a:t>
            </a:r>
            <a:r>
              <a:rPr lang="sl-SI" sz="3600" dirty="0" err="1" smtClean="0"/>
              <a:t>Outputs</a:t>
            </a:r>
            <a:endParaRPr lang="en-US" sz="3600" dirty="0"/>
          </a:p>
        </p:txBody>
      </p:sp>
      <p:graphicFrame>
        <p:nvGraphicFramePr>
          <p:cNvPr id="4" name="Ograda vsebine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06273839"/>
              </p:ext>
            </p:extLst>
          </p:nvPr>
        </p:nvGraphicFramePr>
        <p:xfrm>
          <a:off x="683568" y="1556792"/>
          <a:ext cx="7704855" cy="2448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566"/>
                <a:gridCol w="1562080"/>
                <a:gridCol w="3435326"/>
                <a:gridCol w="2189883"/>
              </a:tblGrid>
              <a:tr h="471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 &amp; units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 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Range in the training set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356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Tcast</a:t>
                      </a:r>
                      <a:r>
                        <a:rPr lang="en-US" sz="1400" dirty="0">
                          <a:effectLst/>
                        </a:rPr>
                        <a:t> [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r>
                        <a:rPr lang="en-US" sz="1400" dirty="0" err="1">
                          <a:effectLst/>
                        </a:rPr>
                        <a:t>C</a:t>
                      </a:r>
                      <a:r>
                        <a:rPr lang="en-US" sz="1400" dirty="0">
                          <a:effectLst/>
                        </a:rPr>
                        <a:t>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Casting temperature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1515 - 1562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356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 [m/min]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Casting speed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1.03 - 1.86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713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DTmold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[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r>
                        <a:rPr lang="en-US" sz="1400" dirty="0" err="1">
                          <a:effectLst/>
                        </a:rPr>
                        <a:t>C</a:t>
                      </a:r>
                      <a:r>
                        <a:rPr lang="en-US" sz="1400" dirty="0">
                          <a:effectLst/>
                        </a:rPr>
                        <a:t>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Temperature difference of cooling water in the </a:t>
                      </a:r>
                      <a:r>
                        <a:rPr lang="en-US" sz="1400" dirty="0" smtClean="0">
                          <a:effectLst/>
                        </a:rPr>
                        <a:t>mold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5 - 10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356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Qmold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[l/min]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Cooling flow rate in the </a:t>
                      </a:r>
                      <a:r>
                        <a:rPr lang="en-US" sz="1400" dirty="0" smtClean="0">
                          <a:effectLst/>
                        </a:rPr>
                        <a:t>mold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1050 - 1446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713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Qwreath</a:t>
                      </a:r>
                      <a:r>
                        <a:rPr lang="en-US" sz="1400" dirty="0">
                          <a:effectLst/>
                        </a:rPr>
                        <a:t> [l/min]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Cooling flow rate in wreath  spray system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10 - 39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864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Qsistem1 [l/min]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Cooling flow rate in 1st spray system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28 - 75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4306"/>
              </p:ext>
            </p:extLst>
          </p:nvPr>
        </p:nvGraphicFramePr>
        <p:xfrm>
          <a:off x="683568" y="4365104"/>
          <a:ext cx="7704856" cy="1501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5221"/>
                <a:gridCol w="1564426"/>
                <a:gridCol w="3435326"/>
                <a:gridCol w="2189883"/>
              </a:tblGrid>
              <a:tr h="4937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 &amp; units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Description &amp; units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Range in the training set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468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ML [m]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Metallurgical length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8.6399 - 12.54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674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DS [m]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Shell thickness at the end of the </a:t>
                      </a:r>
                      <a:r>
                        <a:rPr lang="en-US" sz="1400" dirty="0" smtClean="0">
                          <a:effectLst/>
                        </a:rPr>
                        <a:t>mold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0.0058875 - 0.0210225 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937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 [</a:t>
                      </a:r>
                      <a:r>
                        <a:rPr lang="en-US" sz="1400" baseline="30000">
                          <a:effectLst/>
                        </a:rPr>
                        <a:t>o</a:t>
                      </a:r>
                      <a:r>
                        <a:rPr lang="en-US" sz="1400">
                          <a:effectLst/>
                        </a:rPr>
                        <a:t>C]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Billet surface temperature at straightening start position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1064.5 - 1163.5 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Casting </a:t>
            </a:r>
            <a:r>
              <a:rPr lang="sl-SI" sz="3600" dirty="0" smtClean="0"/>
              <a:t>P</a:t>
            </a:r>
            <a:r>
              <a:rPr lang="en-US" sz="3600" dirty="0" err="1" smtClean="0"/>
              <a:t>arameters</a:t>
            </a:r>
            <a:r>
              <a:rPr lang="sl-SI" sz="3600" dirty="0"/>
              <a:t> &amp; </a:t>
            </a:r>
            <a:r>
              <a:rPr lang="sl-SI" sz="3600" dirty="0" err="1"/>
              <a:t>Outputs</a:t>
            </a:r>
            <a:endParaRPr lang="en-US" sz="36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83040"/>
            <a:ext cx="5760000" cy="47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sl-SI" sz="3600" dirty="0" smtClean="0"/>
              <a:t>T</a:t>
            </a:r>
            <a:r>
              <a:rPr lang="en-US" sz="3600" dirty="0" smtClean="0"/>
              <a:t>raining the ANN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628800"/>
            <a:ext cx="799288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Neuro</a:t>
            </a:r>
            <a:r>
              <a:rPr lang="sl-SI" sz="2800" dirty="0" smtClean="0"/>
              <a:t>n</a:t>
            </a:r>
            <a:r>
              <a:rPr lang="en-US" sz="2800" dirty="0" err="1" smtClean="0"/>
              <a:t>DotNet</a:t>
            </a:r>
            <a:r>
              <a:rPr lang="en-US" sz="2800" dirty="0" smtClean="0"/>
              <a:t> open source library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200000 total </a:t>
            </a:r>
            <a:r>
              <a:rPr lang="sl-SI" sz="2800" dirty="0" smtClean="0"/>
              <a:t>IO </a:t>
            </a:r>
            <a:r>
              <a:rPr lang="en-US" sz="2800" dirty="0" smtClean="0"/>
              <a:t>pairs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 smtClean="0"/>
              <a:t>100000 training </a:t>
            </a:r>
            <a:r>
              <a:rPr lang="sl-SI" sz="2600" dirty="0" smtClean="0"/>
              <a:t>IO </a:t>
            </a:r>
            <a:r>
              <a:rPr lang="en-US" sz="2600" dirty="0" smtClean="0"/>
              <a:t>pairs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 smtClean="0"/>
              <a:t>100000 verification </a:t>
            </a:r>
            <a:r>
              <a:rPr lang="sl-SI" sz="2600" dirty="0" smtClean="0"/>
              <a:t>IO </a:t>
            </a:r>
            <a:r>
              <a:rPr lang="en-US" sz="2600" dirty="0" smtClean="0"/>
              <a:t>pairs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Settings for ANN</a:t>
            </a:r>
            <a:endParaRPr lang="en-US" sz="2600" dirty="0" smtClean="0"/>
          </a:p>
          <a:p>
            <a:pPr lvl="1">
              <a:buFont typeface="Arial" pitchFamily="34" charset="0"/>
              <a:buChar char="•"/>
            </a:pPr>
            <a:endParaRPr lang="sl-SI" sz="2600" dirty="0" smtClean="0"/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899592" y="4256509"/>
            <a:ext cx="3600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Epochs </a:t>
            </a:r>
            <a:r>
              <a:rPr lang="sl-SI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000</a:t>
            </a:r>
          </a:p>
          <a:p>
            <a:pPr marL="914400" lvl="1" indent="-457200"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Hidden layers 1</a:t>
            </a:r>
          </a:p>
          <a:p>
            <a:pPr marL="914400" lvl="1" indent="-457200"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in hidden layer </a:t>
            </a:r>
            <a:r>
              <a:rPr lang="sl-SI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5" name="PoljeZBesedilom 4"/>
          <p:cNvSpPr txBox="1"/>
          <p:nvPr/>
        </p:nvSpPr>
        <p:spPr>
          <a:xfrm>
            <a:off x="4211960" y="4256509"/>
            <a:ext cx="4032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 = 0.3</a:t>
            </a:r>
          </a:p>
          <a:p>
            <a:pPr marL="914400" lvl="1" indent="-457200"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 = 0.6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sl-SI" sz="3600" dirty="0" smtClean="0"/>
              <a:t>T</a:t>
            </a:r>
            <a:r>
              <a:rPr lang="en-US" sz="3600" dirty="0" smtClean="0"/>
              <a:t>raining the ANN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340768"/>
            <a:ext cx="799288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RMS errors during training</a:t>
            </a:r>
            <a:endParaRPr lang="en-US" sz="2600" dirty="0" smtClean="0"/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4320000" cy="3926696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132856"/>
            <a:ext cx="4320000" cy="39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sl-SI" sz="3600" dirty="0" smtClean="0"/>
              <a:t>St</a:t>
            </a:r>
            <a:r>
              <a:rPr lang="en-US" sz="3600" dirty="0" err="1" smtClean="0"/>
              <a:t>udies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340768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Relations between training time, training data and errors</a:t>
            </a:r>
            <a:endParaRPr lang="sl-SI" sz="2800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6" y="3188011"/>
            <a:ext cx="3600000" cy="216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61355"/>
            <a:ext cx="3600000" cy="216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36" y="2104516"/>
            <a:ext cx="3600000" cy="216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0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Study of Errors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340768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Relative error</a:t>
            </a:r>
            <a:r>
              <a:rPr lang="sl-SI" sz="2800" dirty="0" smtClean="0"/>
              <a:t>s</a:t>
            </a:r>
            <a:r>
              <a:rPr lang="en-US" sz="2800" dirty="0" smtClean="0"/>
              <a:t> </a:t>
            </a:r>
            <a:r>
              <a:rPr lang="sl-SI" sz="2800" dirty="0" smtClean="0"/>
              <a:t>in</a:t>
            </a:r>
            <a:r>
              <a:rPr lang="en-US" sz="2800" dirty="0" smtClean="0"/>
              <a:t> verification points</a:t>
            </a:r>
            <a:endParaRPr lang="en-US" sz="2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3960000" cy="331877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57" y="2264380"/>
            <a:ext cx="3960000" cy="3318775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013176"/>
            <a:ext cx="2160000" cy="1585724"/>
          </a:xfrm>
          <a:prstGeom prst="rect">
            <a:avLst/>
          </a:prstGeom>
        </p:spPr>
      </p:pic>
      <p:sp>
        <p:nvSpPr>
          <p:cNvPr id="17" name="Pravokotnik 16"/>
          <p:cNvSpPr/>
          <p:nvPr/>
        </p:nvSpPr>
        <p:spPr>
          <a:xfrm>
            <a:off x="2339752" y="3717032"/>
            <a:ext cx="432048" cy="288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aven povezovalnik 18"/>
          <p:cNvCxnSpPr/>
          <p:nvPr/>
        </p:nvCxnSpPr>
        <p:spPr>
          <a:xfrm>
            <a:off x="2341880" y="3716020"/>
            <a:ext cx="578672" cy="1335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Raven povezovalnik 22"/>
          <p:cNvCxnSpPr/>
          <p:nvPr/>
        </p:nvCxnSpPr>
        <p:spPr>
          <a:xfrm>
            <a:off x="2763520" y="3713480"/>
            <a:ext cx="2149365" cy="1342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sl-SI" sz="3600" dirty="0" smtClean="0"/>
              <a:t>P</a:t>
            </a:r>
            <a:r>
              <a:rPr lang="en-US" sz="3600" dirty="0" err="1" smtClean="0"/>
              <a:t>arametric</a:t>
            </a:r>
            <a:r>
              <a:rPr lang="en-US" sz="3600" dirty="0" smtClean="0"/>
              <a:t> </a:t>
            </a:r>
            <a:r>
              <a:rPr lang="sl-SI" sz="3600" dirty="0" smtClean="0"/>
              <a:t>S</a:t>
            </a:r>
            <a:r>
              <a:rPr lang="en-US" sz="3600" dirty="0" err="1" smtClean="0"/>
              <a:t>tudies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340768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Response around Points on a Line Between Two Points</a:t>
            </a:r>
            <a:endParaRPr lang="en-US" sz="28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6" y="2387132"/>
            <a:ext cx="4680000" cy="39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Steel </a:t>
            </a:r>
            <a:r>
              <a:rPr lang="sl-SI" sz="3600" dirty="0" smtClean="0"/>
              <a:t>P</a:t>
            </a:r>
            <a:r>
              <a:rPr lang="en-US" sz="3600" dirty="0" err="1" smtClean="0"/>
              <a:t>roduction</a:t>
            </a:r>
            <a:r>
              <a:rPr lang="en-US" sz="3600" dirty="0" smtClean="0"/>
              <a:t> </a:t>
            </a:r>
            <a:r>
              <a:rPr lang="sl-SI" sz="3600" dirty="0" smtClean="0"/>
              <a:t>P</a:t>
            </a:r>
            <a:r>
              <a:rPr lang="en-US" sz="3600" dirty="0" err="1" smtClean="0"/>
              <a:t>rocess</a:t>
            </a:r>
            <a:r>
              <a:rPr lang="en-US" sz="3600" dirty="0" smtClean="0"/>
              <a:t> </a:t>
            </a:r>
            <a:r>
              <a:rPr lang="sl-SI" sz="3600" dirty="0" err="1" smtClean="0"/>
              <a:t>Path</a:t>
            </a:r>
            <a:endParaRPr lang="en-US" sz="3600" dirty="0"/>
          </a:p>
        </p:txBody>
      </p:sp>
      <p:pic>
        <p:nvPicPr>
          <p:cNvPr id="4" name="Ograda vsebine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7270110" cy="3772227"/>
          </a:xfrm>
        </p:spPr>
      </p:pic>
    </p:spTree>
    <p:extLst>
      <p:ext uri="{BB962C8B-B14F-4D97-AF65-F5344CB8AC3E}">
        <p14:creationId xmlns:p14="http://schemas.microsoft.com/office/powerpoint/2010/main" val="34790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1152128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err="1" smtClean="0"/>
              <a:t>Studiy</a:t>
            </a:r>
            <a:r>
              <a:rPr lang="en-US" sz="3600" dirty="0" smtClean="0"/>
              <a:t>: Uniformity of Training Points Distribution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556792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Euclidean distances to the N-</a:t>
            </a:r>
            <a:r>
              <a:rPr lang="en-US" sz="2800" dirty="0" err="1" smtClean="0"/>
              <a:t>th</a:t>
            </a:r>
            <a:r>
              <a:rPr lang="en-US" sz="2800" dirty="0" smtClean="0"/>
              <a:t> point</a:t>
            </a:r>
            <a:endParaRPr lang="en-US" sz="2800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16831"/>
            <a:ext cx="4320000" cy="3620481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50" y="2616830"/>
            <a:ext cx="4320000" cy="3620481"/>
          </a:xfrm>
          <a:prstGeom prst="rect">
            <a:avLst/>
          </a:prstGeom>
        </p:spPr>
      </p:pic>
      <p:sp>
        <p:nvSpPr>
          <p:cNvPr id="9" name="PoljeZBesedilom 8"/>
          <p:cNvSpPr txBox="1"/>
          <p:nvPr/>
        </p:nvSpPr>
        <p:spPr>
          <a:xfrm>
            <a:off x="827584" y="22048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 smtClean="0"/>
              <a:t>Closest </a:t>
            </a:r>
            <a:r>
              <a:rPr lang="en-US" dirty="0" err="1" smtClean="0"/>
              <a:t>poin</a:t>
            </a:r>
            <a:r>
              <a:rPr lang="sl-SI" dirty="0" smtClean="0"/>
              <a:t>t</a:t>
            </a:r>
            <a:endParaRPr lang="en-US" dirty="0"/>
          </a:p>
        </p:txBody>
      </p:sp>
      <p:sp>
        <p:nvSpPr>
          <p:cNvPr id="10" name="PoljeZBesedilom 9"/>
          <p:cNvSpPr txBox="1"/>
          <p:nvPr/>
        </p:nvSpPr>
        <p:spPr>
          <a:xfrm>
            <a:off x="5436096" y="22048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 smtClean="0"/>
              <a:t>9-th closest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Conclusions and future work</a:t>
            </a:r>
            <a:endParaRPr lang="en-US" sz="3600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5040560"/>
          </a:xfrm>
        </p:spPr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Dedicated SW framework was developed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Studies to examine the accuracy of ANN based on physical model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ANN approximation is much faster than physical simulation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Complementing </a:t>
            </a:r>
            <a:r>
              <a:rPr lang="en-US" sz="2800" dirty="0" smtClean="0"/>
              <a:t>physical models with ANNs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Replacing </a:t>
            </a:r>
            <a:r>
              <a:rPr lang="en-US" sz="2800" dirty="0" smtClean="0"/>
              <a:t> </a:t>
            </a:r>
            <a:r>
              <a:rPr lang="en-US" sz="2800" dirty="0" smtClean="0"/>
              <a:t>physical models with ANNs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Upgrading of the ANN model for continuous casting with the model of the whole production chain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Development of new methods for checking the quality of training-data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63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2800" i="1" dirty="0" smtClean="0"/>
              <a:t>References</a:t>
            </a:r>
            <a:endParaRPr lang="en-US" sz="2800" i="1" dirty="0"/>
          </a:p>
        </p:txBody>
      </p:sp>
      <p:sp>
        <p:nvSpPr>
          <p:cNvPr id="3" name="Ograda vsebine 2"/>
          <p:cNvSpPr>
            <a:spLocks noGrp="1"/>
          </p:cNvSpPr>
          <p:nvPr>
            <p:ph sz="quarter" idx="13"/>
          </p:nvPr>
        </p:nvSpPr>
        <p:spPr>
          <a:xfrm>
            <a:off x="755576" y="1052736"/>
            <a:ext cx="7632848" cy="337508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ŠARLER, </a:t>
            </a:r>
            <a:r>
              <a:rPr lang="en-US" sz="1600" dirty="0" err="1" smtClean="0"/>
              <a:t>Božidar</a:t>
            </a:r>
            <a:r>
              <a:rPr lang="en-US" sz="1600" dirty="0" smtClean="0"/>
              <a:t>, VERTNIK, Robert, ŠALETIĆ, </a:t>
            </a:r>
            <a:r>
              <a:rPr lang="en-US" sz="1600" dirty="0" err="1" smtClean="0"/>
              <a:t>Simo</a:t>
            </a:r>
            <a:r>
              <a:rPr lang="en-US" sz="1600" dirty="0" smtClean="0"/>
              <a:t>, MANOJLOVIĆ, </a:t>
            </a:r>
            <a:r>
              <a:rPr lang="en-US" sz="1600" dirty="0" err="1" smtClean="0"/>
              <a:t>Gojko</a:t>
            </a:r>
            <a:r>
              <a:rPr lang="en-US" sz="1600" dirty="0" smtClean="0"/>
              <a:t>, CESAR, </a:t>
            </a:r>
            <a:r>
              <a:rPr lang="en-US" sz="1600" dirty="0" err="1" smtClean="0"/>
              <a:t>Janko</a:t>
            </a:r>
            <a:r>
              <a:rPr lang="en-US" sz="1600" dirty="0" smtClean="0"/>
              <a:t>. Application of continuous casting simulation at </a:t>
            </a:r>
            <a:r>
              <a:rPr lang="en-US" sz="1600" dirty="0" err="1" smtClean="0"/>
              <a:t>Štore</a:t>
            </a:r>
            <a:r>
              <a:rPr lang="en-US" sz="1600" dirty="0" smtClean="0"/>
              <a:t> Steel. Berg- </a:t>
            </a:r>
            <a:r>
              <a:rPr lang="en-US" sz="1600" dirty="0" err="1" smtClean="0"/>
              <a:t>Huettenmaenn</a:t>
            </a:r>
            <a:r>
              <a:rPr lang="en-US" sz="1600" dirty="0" smtClean="0"/>
              <a:t>. </a:t>
            </a:r>
            <a:r>
              <a:rPr lang="en-US" sz="1600" dirty="0" err="1" smtClean="0"/>
              <a:t>Monatsh</a:t>
            </a:r>
            <a:r>
              <a:rPr lang="en-US" sz="1600" dirty="0" smtClean="0"/>
              <a:t>., 2005, </a:t>
            </a:r>
            <a:r>
              <a:rPr lang="en-US" sz="1600" dirty="0" err="1" smtClean="0"/>
              <a:t>jg.</a:t>
            </a:r>
            <a:r>
              <a:rPr lang="en-US" sz="1600" dirty="0" smtClean="0"/>
              <a:t> 150, </a:t>
            </a:r>
            <a:r>
              <a:rPr lang="en-US" sz="1600" dirty="0" err="1" smtClean="0"/>
              <a:t>hft</a:t>
            </a:r>
            <a:r>
              <a:rPr lang="en-US" sz="1600" dirty="0" smtClean="0"/>
              <a:t>. 9, str. 300-306. [COBISS.SI-ID 418811]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err="1" smtClean="0"/>
              <a:t>Fausett</a:t>
            </a:r>
            <a:r>
              <a:rPr lang="en-US" sz="1600" dirty="0" smtClean="0"/>
              <a:t> L.. Fundamentals of neural networks: architectures, algorithms and applications. . Englewood Cliffs, NJ: Prentice-Hall International, 1994.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I. </a:t>
            </a:r>
            <a:r>
              <a:rPr lang="en-US" sz="1600" dirty="0" err="1" smtClean="0"/>
              <a:t>Grešovnik</a:t>
            </a:r>
            <a:r>
              <a:rPr lang="en-US" sz="1600" dirty="0" smtClean="0"/>
              <a:t>, T. </a:t>
            </a:r>
            <a:r>
              <a:rPr lang="en-US" sz="1600" dirty="0" err="1" smtClean="0"/>
              <a:t>Kodelja</a:t>
            </a:r>
            <a:r>
              <a:rPr lang="en-US" sz="1600" dirty="0" smtClean="0"/>
              <a:t>, R. </a:t>
            </a:r>
            <a:r>
              <a:rPr lang="en-US" sz="1600" dirty="0" err="1" smtClean="0"/>
              <a:t>Vertnik</a:t>
            </a:r>
            <a:r>
              <a:rPr lang="en-US" sz="1600" dirty="0" smtClean="0"/>
              <a:t> and B. </a:t>
            </a:r>
            <a:r>
              <a:rPr lang="en-US" sz="1600" dirty="0" err="1" smtClean="0"/>
              <a:t>Šarler</a:t>
            </a:r>
            <a:r>
              <a:rPr lang="en-US" sz="1600" dirty="0" smtClean="0"/>
              <a:t>: A software Framework for Optimization Parameters in Material Production. Applied Mechanics and Materials, Vols. 101-102, pp. 838-841. Trans Tech Publications, Switzerland, 2012.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I. </a:t>
            </a:r>
            <a:r>
              <a:rPr lang="en-US" sz="1600" dirty="0" err="1" smtClean="0"/>
              <a:t>Grešovnik</a:t>
            </a:r>
            <a:r>
              <a:rPr lang="en-US" sz="1600" dirty="0" smtClean="0"/>
              <a:t>: </a:t>
            </a:r>
            <a:r>
              <a:rPr lang="sl-SI" sz="1600" dirty="0" smtClean="0"/>
              <a:t>IGLib.NET library</a:t>
            </a:r>
            <a:r>
              <a:rPr lang="en-US" sz="1600" dirty="0" smtClean="0"/>
              <a:t>, http://www2.arnes.si/~ljc3m2/igor/</a:t>
            </a:r>
            <a:r>
              <a:rPr lang="sl-SI" sz="1600" dirty="0" smtClean="0"/>
              <a:t>iglib/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Naslov 1"/>
          <p:cNvSpPr txBox="1">
            <a:spLocks/>
          </p:cNvSpPr>
          <p:nvPr/>
        </p:nvSpPr>
        <p:spPr>
          <a:xfrm>
            <a:off x="755576" y="4643844"/>
            <a:ext cx="7704856" cy="864096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US" sz="2800" i="1" dirty="0" err="1" smtClean="0"/>
              <a:t>Acknowledements</a:t>
            </a:r>
            <a:endParaRPr lang="en-US" sz="2800" i="1" dirty="0"/>
          </a:p>
        </p:txBody>
      </p:sp>
      <p:sp>
        <p:nvSpPr>
          <p:cNvPr id="6" name="PoljeZBesedilom 5"/>
          <p:cNvSpPr txBox="1"/>
          <p:nvPr/>
        </p:nvSpPr>
        <p:spPr>
          <a:xfrm>
            <a:off x="755576" y="5507940"/>
            <a:ext cx="763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Prof.dr.Božidar</a:t>
            </a:r>
            <a:r>
              <a:rPr lang="en-US" sz="1600" dirty="0" smtClean="0"/>
              <a:t> </a:t>
            </a:r>
            <a:r>
              <a:rPr lang="en-US" sz="1600" dirty="0" err="1" smtClean="0"/>
              <a:t>Šarler</a:t>
            </a:r>
            <a:r>
              <a:rPr lang="en-US" sz="1600" dirty="0" smtClean="0"/>
              <a:t>, dr. Igor Gr</a:t>
            </a:r>
            <a:r>
              <a:rPr lang="sl-SI" sz="1600" dirty="0" smtClean="0"/>
              <a:t>e</a:t>
            </a:r>
            <a:r>
              <a:rPr lang="en-US" sz="1600" dirty="0" err="1" smtClean="0"/>
              <a:t>šovnik</a:t>
            </a:r>
            <a:r>
              <a:rPr lang="en-US" sz="1600" dirty="0" smtClean="0"/>
              <a:t>, </a:t>
            </a:r>
            <a:r>
              <a:rPr lang="sl-SI" sz="1600" dirty="0" smtClean="0"/>
              <a:t>d</a:t>
            </a:r>
            <a:r>
              <a:rPr lang="en-US" sz="1600" dirty="0" smtClean="0"/>
              <a:t>r. Robert </a:t>
            </a:r>
            <a:r>
              <a:rPr lang="en-US" sz="1600" dirty="0" err="1" smtClean="0"/>
              <a:t>Vertnik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56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771800" y="2780928"/>
            <a:ext cx="3816424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4800" dirty="0" smtClean="0"/>
              <a:t>Thank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6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8497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Steel Production Simulation Scheme</a:t>
            </a:r>
            <a:endParaRPr lang="en-US" sz="3600" dirty="0"/>
          </a:p>
        </p:txBody>
      </p:sp>
      <p:pic>
        <p:nvPicPr>
          <p:cNvPr id="5" name="Ograda vsebine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4176464" cy="4971058"/>
          </a:xfrm>
        </p:spPr>
      </p:pic>
      <p:sp>
        <p:nvSpPr>
          <p:cNvPr id="3" name="Pravokotnik 2"/>
          <p:cNvSpPr/>
          <p:nvPr/>
        </p:nvSpPr>
        <p:spPr>
          <a:xfrm>
            <a:off x="5868144" y="4149080"/>
            <a:ext cx="295232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l-SI" b="1" dirty="0" err="1" smtClean="0"/>
              <a:t>Final</a:t>
            </a:r>
            <a:r>
              <a:rPr lang="sl-SI" b="1" dirty="0" smtClean="0"/>
              <a:t> </a:t>
            </a:r>
            <a:r>
              <a:rPr lang="sl-SI" b="1" dirty="0" err="1" smtClean="0"/>
              <a:t>Measured</a:t>
            </a:r>
            <a:r>
              <a:rPr lang="sl-SI" b="1" dirty="0" smtClean="0"/>
              <a:t> Material </a:t>
            </a:r>
            <a:r>
              <a:rPr lang="sl-SI" b="1" dirty="0" err="1"/>
              <a:t>P</a:t>
            </a:r>
            <a:r>
              <a:rPr lang="sl-SI" b="1" dirty="0" err="1" smtClean="0"/>
              <a:t>roperties</a:t>
            </a:r>
            <a:endParaRPr lang="sl-SI" b="1" dirty="0" smtClean="0"/>
          </a:p>
          <a:p>
            <a:endParaRPr lang="sl-SI" b="1" dirty="0" smtClean="0"/>
          </a:p>
          <a:p>
            <a:r>
              <a:rPr lang="sl-SI" dirty="0" err="1" smtClean="0"/>
              <a:t>Elongation</a:t>
            </a:r>
            <a:r>
              <a:rPr lang="sl-SI" dirty="0" smtClean="0"/>
              <a:t>  (A)</a:t>
            </a:r>
          </a:p>
          <a:p>
            <a:r>
              <a:rPr lang="sl-SI" dirty="0" err="1" smtClean="0"/>
              <a:t>Tensile</a:t>
            </a:r>
            <a:r>
              <a:rPr lang="sl-SI" dirty="0" smtClean="0"/>
              <a:t> </a:t>
            </a:r>
            <a:r>
              <a:rPr lang="sl-SI" dirty="0" err="1" smtClean="0"/>
              <a:t>strength</a:t>
            </a:r>
            <a:r>
              <a:rPr lang="sl-SI" dirty="0" smtClean="0"/>
              <a:t> (</a:t>
            </a:r>
            <a:r>
              <a:rPr lang="sl-SI" dirty="0" err="1" smtClean="0"/>
              <a:t>Rm</a:t>
            </a:r>
            <a:r>
              <a:rPr lang="sl-SI" dirty="0" smtClean="0"/>
              <a:t>)</a:t>
            </a:r>
          </a:p>
          <a:p>
            <a:r>
              <a:rPr lang="sl-SI" dirty="0" err="1" smtClean="0"/>
              <a:t>Yield</a:t>
            </a:r>
            <a:r>
              <a:rPr lang="sl-SI" dirty="0" smtClean="0"/>
              <a:t> </a:t>
            </a:r>
            <a:r>
              <a:rPr lang="sl-SI" dirty="0" err="1" smtClean="0"/>
              <a:t>stress</a:t>
            </a:r>
            <a:r>
              <a:rPr lang="sl-SI" dirty="0" smtClean="0"/>
              <a:t> (</a:t>
            </a:r>
            <a:r>
              <a:rPr lang="sl-SI" dirty="0" err="1" smtClean="0"/>
              <a:t>Rp</a:t>
            </a:r>
            <a:r>
              <a:rPr lang="sl-SI" dirty="0" smtClean="0"/>
              <a:t>)</a:t>
            </a:r>
          </a:p>
          <a:p>
            <a:r>
              <a:rPr lang="sl-SI" dirty="0" err="1" smtClean="0"/>
              <a:t>Hardness</a:t>
            </a:r>
            <a:r>
              <a:rPr lang="sl-SI" dirty="0" smtClean="0"/>
              <a:t> </a:t>
            </a:r>
            <a:r>
              <a:rPr lang="sl-SI" dirty="0" err="1" smtClean="0"/>
              <a:t>after</a:t>
            </a:r>
            <a:r>
              <a:rPr lang="sl-SI" dirty="0" smtClean="0"/>
              <a:t> </a:t>
            </a:r>
            <a:r>
              <a:rPr lang="sl-SI" dirty="0" err="1" smtClean="0"/>
              <a:t>rolling</a:t>
            </a:r>
            <a:r>
              <a:rPr lang="sl-SI" dirty="0" smtClean="0"/>
              <a:t> (HB)</a:t>
            </a:r>
          </a:p>
          <a:p>
            <a:r>
              <a:rPr lang="sl-SI" dirty="0" err="1" smtClean="0"/>
              <a:t>Necking</a:t>
            </a:r>
            <a:r>
              <a:rPr lang="sl-SI" dirty="0" smtClean="0"/>
              <a:t> (Z)</a:t>
            </a:r>
            <a:endParaRPr lang="en-US" dirty="0"/>
          </a:p>
        </p:txBody>
      </p:sp>
      <p:cxnSp>
        <p:nvCxnSpPr>
          <p:cNvPr id="6" name="Raven puščični povezovalnik 5"/>
          <p:cNvCxnSpPr/>
          <p:nvPr/>
        </p:nvCxnSpPr>
        <p:spPr>
          <a:xfrm>
            <a:off x="4139952" y="6093296"/>
            <a:ext cx="165618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0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600" dirty="0" smtClean="0"/>
              <a:t>Continuous </a:t>
            </a:r>
            <a:r>
              <a:rPr lang="sl-SI" sz="3600" dirty="0" smtClean="0"/>
              <a:t>C</a:t>
            </a:r>
            <a:r>
              <a:rPr lang="en-US" sz="3600" dirty="0" err="1" smtClean="0"/>
              <a:t>asting</a:t>
            </a:r>
            <a:r>
              <a:rPr lang="en-US" sz="3600" dirty="0" smtClean="0"/>
              <a:t> of </a:t>
            </a:r>
            <a:r>
              <a:rPr lang="sl-SI" sz="3600" dirty="0" smtClean="0"/>
              <a:t>S</a:t>
            </a:r>
            <a:r>
              <a:rPr lang="en-US" sz="3600" dirty="0" err="1" smtClean="0"/>
              <a:t>teel</a:t>
            </a:r>
            <a:endParaRPr lang="en-US" sz="3600" dirty="0"/>
          </a:p>
        </p:txBody>
      </p:sp>
      <p:sp>
        <p:nvSpPr>
          <p:cNvPr id="5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Process was developed in the 1950s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most common process for production of steel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90% of all steel grades are produced by </a:t>
            </a:r>
            <a:r>
              <a:rPr lang="sl-SI" sz="2400" dirty="0" smtClean="0"/>
              <a:t>this</a:t>
            </a:r>
            <a:r>
              <a:rPr lang="en-US" sz="2400" dirty="0" smtClean="0"/>
              <a:t> technique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Types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Vertical, horizontal, curved, strip casting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Typical products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Billets, </a:t>
            </a:r>
            <a:r>
              <a:rPr lang="sl-SI" dirty="0" smtClean="0"/>
              <a:t>b</a:t>
            </a:r>
            <a:r>
              <a:rPr lang="en-US" dirty="0" smtClean="0"/>
              <a:t>looms, </a:t>
            </a:r>
            <a:r>
              <a:rPr lang="sl-SI" dirty="0" smtClean="0"/>
              <a:t>s</a:t>
            </a:r>
            <a:r>
              <a:rPr lang="en-US" dirty="0" smtClean="0"/>
              <a:t>lab, strip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38" y="5224518"/>
            <a:ext cx="1295890" cy="1295890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24518"/>
            <a:ext cx="1727852" cy="1295889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62" y="3429000"/>
            <a:ext cx="1577330" cy="1577330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48" y="5224518"/>
            <a:ext cx="1943835" cy="12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04856" cy="864096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Continuous</a:t>
            </a:r>
            <a:r>
              <a:rPr lang="en-US" sz="3600" dirty="0" smtClean="0"/>
              <a:t> </a:t>
            </a:r>
            <a:r>
              <a:rPr lang="sl-SI" sz="3600" dirty="0" smtClean="0"/>
              <a:t>C</a:t>
            </a:r>
            <a:r>
              <a:rPr lang="en-US" sz="3600" dirty="0" err="1" smtClean="0"/>
              <a:t>asting</a:t>
            </a:r>
            <a:r>
              <a:rPr lang="en-US" sz="3600" dirty="0" smtClean="0"/>
              <a:t> of </a:t>
            </a:r>
            <a:r>
              <a:rPr lang="sl-SI" sz="3600" dirty="0" smtClean="0"/>
              <a:t>S</a:t>
            </a:r>
            <a:r>
              <a:rPr lang="en-US" sz="3600" dirty="0" err="1" smtClean="0"/>
              <a:t>teel</a:t>
            </a:r>
            <a:endParaRPr lang="en-US" sz="3600" dirty="0"/>
          </a:p>
        </p:txBody>
      </p:sp>
      <p:pic>
        <p:nvPicPr>
          <p:cNvPr id="4" name="Ograda vsebine 3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5400600" cy="4851266"/>
          </a:xfrm>
        </p:spPr>
      </p:pic>
      <p:pic>
        <p:nvPicPr>
          <p:cNvPr id="6" name="video_23-03-2012(10.49.51)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20026.7184"/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6016" y="1268760"/>
            <a:ext cx="403244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04856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Characteristic Regimes in a Solidifying Continuous Casting</a:t>
            </a:r>
            <a:endParaRPr lang="en-US" sz="3200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755576" y="1412776"/>
            <a:ext cx="46805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Regimes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</a:rPr>
              <a:t>LIQUID</a:t>
            </a:r>
            <a:r>
              <a:rPr lang="en-US" sz="2600" dirty="0" smtClean="0"/>
              <a:t> (liquid, particles, inclusions,…)</a:t>
            </a:r>
          </a:p>
          <a:p>
            <a:pPr lvl="1">
              <a:buFont typeface="Arial" pitchFamily="34" charset="0"/>
              <a:buChar char="•"/>
            </a:pPr>
            <a:endParaRPr lang="en-US" sz="1400" dirty="0" smtClean="0"/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</a:rPr>
              <a:t>SLURRY </a:t>
            </a:r>
            <a:r>
              <a:rPr lang="en-US" sz="2600" dirty="0" smtClean="0"/>
              <a:t>(</a:t>
            </a:r>
            <a:r>
              <a:rPr lang="en-US" sz="2600" dirty="0" err="1" smtClean="0"/>
              <a:t>equiaxed</a:t>
            </a:r>
            <a:r>
              <a:rPr lang="en-US" sz="2600" dirty="0" smtClean="0"/>
              <a:t> dendrites + liquid)</a:t>
            </a:r>
          </a:p>
          <a:p>
            <a:pPr lvl="1">
              <a:buFont typeface="Arial" pitchFamily="34" charset="0"/>
              <a:buChar char="•"/>
            </a:pPr>
            <a:endParaRPr lang="en-US" sz="1400" dirty="0" smtClean="0"/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</a:rPr>
              <a:t>POROUS </a:t>
            </a:r>
            <a:r>
              <a:rPr lang="en-US" sz="2600" dirty="0" smtClean="0"/>
              <a:t>(columnar dendrites + liquid)</a:t>
            </a:r>
          </a:p>
          <a:p>
            <a:pPr lvl="1">
              <a:buFont typeface="Arial" pitchFamily="34" charset="0"/>
              <a:buChar char="•"/>
            </a:pPr>
            <a:endParaRPr lang="en-US" sz="1400" dirty="0" smtClean="0"/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</a:rPr>
              <a:t>SOLID</a:t>
            </a:r>
            <a:r>
              <a:rPr lang="en-US" sz="2600" dirty="0" smtClean="0"/>
              <a:t> (dendrites)</a:t>
            </a:r>
          </a:p>
          <a:p>
            <a:endParaRPr lang="en-US" dirty="0"/>
          </a:p>
        </p:txBody>
      </p:sp>
      <p:pic>
        <p:nvPicPr>
          <p:cNvPr id="6" name="Picture 17" descr="Phenomena in the mold_regions"/>
          <p:cNvPicPr>
            <a:picLocks noChangeAspect="1" noChangeArrowheads="1"/>
          </p:cNvPicPr>
          <p:nvPr/>
        </p:nvPicPr>
        <p:blipFill>
          <a:blip r:embed="rId3"/>
          <a:srcRect t="6999" r="20567" b="10498"/>
          <a:stretch>
            <a:fillRect/>
          </a:stretch>
        </p:blipFill>
        <p:spPr bwMode="auto">
          <a:xfrm>
            <a:off x="5436096" y="1556792"/>
            <a:ext cx="3025030" cy="4616505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352928" cy="864096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Numerical models of the Continuous Casting</a:t>
            </a:r>
            <a:endParaRPr lang="en-US" sz="3200" dirty="0"/>
          </a:p>
        </p:txBody>
      </p:sp>
      <p:sp>
        <p:nvSpPr>
          <p:cNvPr id="5" name="Ograda vsebine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632848" cy="460851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sl-SI" sz="2400" dirty="0" smtClean="0"/>
          </a:p>
          <a:p>
            <a:pPr>
              <a:buFont typeface="Arial" pitchFamily="34" charset="0"/>
              <a:buChar char="•"/>
            </a:pPr>
            <a:endParaRPr lang="sl-SI" sz="2400" dirty="0" smtClean="0"/>
          </a:p>
        </p:txBody>
      </p:sp>
      <p:sp>
        <p:nvSpPr>
          <p:cNvPr id="3" name="PoljeZBesedilom 2"/>
          <p:cNvSpPr txBox="1"/>
          <p:nvPr/>
        </p:nvSpPr>
        <p:spPr>
          <a:xfrm>
            <a:off x="827584" y="1680766"/>
            <a:ext cx="59766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Thermal models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smtClean="0"/>
              <a:t>Describes heat transfer with solidification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smtClean="0"/>
              <a:t>Casting velocity is constant for all phases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smtClean="0"/>
              <a:t>Using slice model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sl-SI" sz="20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sl-SI" sz="2000" dirty="0"/>
          </a:p>
        </p:txBody>
      </p:sp>
      <p:sp>
        <p:nvSpPr>
          <p:cNvPr id="9" name="PoljeZBesedilom 8"/>
          <p:cNvSpPr txBox="1"/>
          <p:nvPr/>
        </p:nvSpPr>
        <p:spPr>
          <a:xfrm>
            <a:off x="826696" y="3140968"/>
            <a:ext cx="6121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Fluid models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dirty="0" smtClean="0"/>
              <a:t>Turbulent fluid flow on a fixed geometry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000" dirty="0" smtClean="0"/>
              <a:t>Modeling of the turbulent flow involves solving additional</a:t>
            </a:r>
            <a:r>
              <a:rPr lang="sl-SI" sz="2000" dirty="0" smtClean="0"/>
              <a:t> </a:t>
            </a:r>
            <a:r>
              <a:rPr lang="sl-SI" sz="2000" dirty="0" err="1" smtClean="0"/>
              <a:t>two</a:t>
            </a:r>
            <a:r>
              <a:rPr lang="en-US" sz="2000" dirty="0" smtClean="0"/>
              <a:t> transport equation</a:t>
            </a:r>
            <a:r>
              <a:rPr lang="sl-SI" sz="2000" dirty="0" smtClean="0"/>
              <a:t>s</a:t>
            </a:r>
            <a:endParaRPr lang="en-US" sz="2000" dirty="0"/>
          </a:p>
        </p:txBody>
      </p:sp>
      <p:sp>
        <p:nvSpPr>
          <p:cNvPr id="10" name="PoljeZBesedilom 9"/>
          <p:cNvSpPr txBox="1"/>
          <p:nvPr/>
        </p:nvSpPr>
        <p:spPr>
          <a:xfrm>
            <a:off x="827584" y="4653136"/>
            <a:ext cx="6840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Thermo-fluid models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smtClean="0"/>
              <a:t>Involves the solution of the fluid flow with the heat transfer, solidification and species transport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smtClean="0"/>
              <a:t>Much more complex to </a:t>
            </a:r>
            <a:r>
              <a:rPr lang="sl-SI" sz="2000" dirty="0" err="1" smtClean="0"/>
              <a:t>numerically</a:t>
            </a:r>
            <a:r>
              <a:rPr lang="sl-SI" sz="2000" dirty="0" smtClean="0"/>
              <a:t> </a:t>
            </a:r>
            <a:r>
              <a:rPr lang="en-US" sz="2000" dirty="0" smtClean="0"/>
              <a:t>implement</a:t>
            </a:r>
            <a:endParaRPr lang="en-US" sz="2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4" y="1556792"/>
            <a:ext cx="2160000" cy="1546106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48182"/>
            <a:ext cx="2160000" cy="15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8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ed">
  <a:themeElements>
    <a:clrScheme name="Sled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ed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ed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20422</TotalTime>
  <Words>1665</Words>
  <Application>Microsoft Office PowerPoint</Application>
  <PresentationFormat>Diaprojekcija na zaslonu (4:3)</PresentationFormat>
  <Paragraphs>416</Paragraphs>
  <Slides>43</Slides>
  <Notes>41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Vdelani OLE strežniki</vt:lpstr>
      </vt:variant>
      <vt:variant>
        <vt:i4>1</vt:i4>
      </vt:variant>
      <vt:variant>
        <vt:lpstr>Naslovi diapozitivov</vt:lpstr>
      </vt:variant>
      <vt:variant>
        <vt:i4>43</vt:i4>
      </vt:variant>
    </vt:vector>
  </HeadingPairs>
  <TitlesOfParts>
    <vt:vector size="45" baseType="lpstr">
      <vt:lpstr>Sled</vt:lpstr>
      <vt:lpstr>Equation</vt:lpstr>
      <vt:lpstr>Thermo Mechanical Modeling of Continuous Casting with Artificial Neural Network</vt:lpstr>
      <vt:lpstr>Scope</vt:lpstr>
      <vt:lpstr>Goals</vt:lpstr>
      <vt:lpstr>Steel Production Process Path</vt:lpstr>
      <vt:lpstr>Steel Production Simulation Scheme</vt:lpstr>
      <vt:lpstr>Continuous Casting of Steel</vt:lpstr>
      <vt:lpstr>Continuous Casting of Steel</vt:lpstr>
      <vt:lpstr>Characteristic Regimes in a Solidifying Continuous Casting</vt:lpstr>
      <vt:lpstr>Numerical models of the Continuous Casting</vt:lpstr>
      <vt:lpstr>Slice Model</vt:lpstr>
      <vt:lpstr>Macroscopic Transport Model</vt:lpstr>
      <vt:lpstr>Example of CC Simulation </vt:lpstr>
      <vt:lpstr>Artificial Neural Network</vt:lpstr>
      <vt:lpstr>Artificial Neural Network - ANN</vt:lpstr>
      <vt:lpstr>ANN - Types</vt:lpstr>
      <vt:lpstr>ANN – Examples of Applications</vt:lpstr>
      <vt:lpstr>ANN - Characterization</vt:lpstr>
      <vt:lpstr>ANN - Architecture</vt:lpstr>
      <vt:lpstr>ANN – Training or Learning</vt:lpstr>
      <vt:lpstr>ANN – Activation Functions</vt:lpstr>
      <vt:lpstr>ANN – Feedforward Backpropagation</vt:lpstr>
      <vt:lpstr>ANN –Backpropagation Algorithm</vt:lpstr>
      <vt:lpstr>ANN –Backpropagation Algorithm</vt:lpstr>
      <vt:lpstr>ANN –Backpropagation Algorithm</vt:lpstr>
      <vt:lpstr>ANN –Backpropagation Algorithm</vt:lpstr>
      <vt:lpstr>ANN –Backpropagation Algorithm</vt:lpstr>
      <vt:lpstr>ANN –Backpropagation Algorithm</vt:lpstr>
      <vt:lpstr>ANN – Training-Data</vt:lpstr>
      <vt:lpstr>ANN – Calculation of response</vt:lpstr>
      <vt:lpstr>Modeling of continuous casting of steel by ANN</vt:lpstr>
      <vt:lpstr>Physical Simulator Parameters</vt:lpstr>
      <vt:lpstr>Generating Parameters &amp; Outputs</vt:lpstr>
      <vt:lpstr>Casting Parameters &amp; Outputs</vt:lpstr>
      <vt:lpstr>Casting Parameters &amp; Outputs</vt:lpstr>
      <vt:lpstr>Training the ANN</vt:lpstr>
      <vt:lpstr>Training the ANN</vt:lpstr>
      <vt:lpstr>Studies</vt:lpstr>
      <vt:lpstr>Study of Errors</vt:lpstr>
      <vt:lpstr>Parametric Studies</vt:lpstr>
      <vt:lpstr>Studiy: Uniformity of Training Points Distribution</vt:lpstr>
      <vt:lpstr>Conclusions and future work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 mechanical modeling of continuous casting with artificial neural network</dc:title>
  <dc:creator>Tadej</dc:creator>
  <cp:lastModifiedBy>Tadej</cp:lastModifiedBy>
  <cp:revision>182</cp:revision>
  <cp:lastPrinted>2012-04-18T10:29:54Z</cp:lastPrinted>
  <dcterms:created xsi:type="dcterms:W3CDTF">2012-03-13T09:58:06Z</dcterms:created>
  <dcterms:modified xsi:type="dcterms:W3CDTF">2012-04-23T13:36:42Z</dcterms:modified>
</cp:coreProperties>
</file>